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9" r:id="rId2"/>
  </p:sldMasterIdLst>
  <p:notesMasterIdLst>
    <p:notesMasterId r:id="rId43"/>
  </p:notesMasterIdLst>
  <p:handoutMasterIdLst>
    <p:handoutMasterId r:id="rId44"/>
  </p:handoutMasterIdLst>
  <p:sldIdLst>
    <p:sldId id="256" r:id="rId3"/>
    <p:sldId id="1313" r:id="rId4"/>
    <p:sldId id="287" r:id="rId5"/>
    <p:sldId id="1255" r:id="rId6"/>
    <p:sldId id="1268" r:id="rId7"/>
    <p:sldId id="1258" r:id="rId8"/>
    <p:sldId id="1279" r:id="rId9"/>
    <p:sldId id="1314" r:id="rId10"/>
    <p:sldId id="1278" r:id="rId11"/>
    <p:sldId id="1315" r:id="rId12"/>
    <p:sldId id="1322" r:id="rId13"/>
    <p:sldId id="1317" r:id="rId14"/>
    <p:sldId id="1318" r:id="rId15"/>
    <p:sldId id="1261" r:id="rId16"/>
    <p:sldId id="1295" r:id="rId17"/>
    <p:sldId id="1296" r:id="rId18"/>
    <p:sldId id="1262" r:id="rId19"/>
    <p:sldId id="1302" r:id="rId20"/>
    <p:sldId id="1299" r:id="rId21"/>
    <p:sldId id="1304" r:id="rId22"/>
    <p:sldId id="1301" r:id="rId23"/>
    <p:sldId id="1305" r:id="rId24"/>
    <p:sldId id="1306" r:id="rId25"/>
    <p:sldId id="1307" r:id="rId26"/>
    <p:sldId id="1303" r:id="rId27"/>
    <p:sldId id="1265" r:id="rId28"/>
    <p:sldId id="1319" r:id="rId29"/>
    <p:sldId id="1320" r:id="rId30"/>
    <p:sldId id="1273" r:id="rId31"/>
    <p:sldId id="1311" r:id="rId32"/>
    <p:sldId id="273" r:id="rId33"/>
    <p:sldId id="258" r:id="rId34"/>
    <p:sldId id="259" r:id="rId35"/>
    <p:sldId id="1321" r:id="rId36"/>
    <p:sldId id="261" r:id="rId37"/>
    <p:sldId id="262" r:id="rId38"/>
    <p:sldId id="263" r:id="rId39"/>
    <p:sldId id="264" r:id="rId40"/>
    <p:sldId id="265" r:id="rId41"/>
    <p:sldId id="1224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나눔스퀘어_ac" panose="020B0600000101010101" pitchFamily="50" charset="-127"/>
      <p:regular r:id="rId4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90FE"/>
    <a:srgbClr val="EA8D8D"/>
    <a:srgbClr val="FF1F45"/>
    <a:srgbClr val="D5E9FD"/>
    <a:srgbClr val="CCD1EC"/>
    <a:srgbClr val="7030A0"/>
    <a:srgbClr val="027FFC"/>
    <a:srgbClr val="724444"/>
    <a:srgbClr val="0AF8F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88" autoAdjust="0"/>
  </p:normalViewPr>
  <p:slideViewPr>
    <p:cSldViewPr snapToGrid="0" snapToObjects="1" showGuides="1">
      <p:cViewPr>
        <p:scale>
          <a:sx n="75" d="100"/>
          <a:sy n="75" d="100"/>
        </p:scale>
        <p:origin x="974" y="355"/>
      </p:cViewPr>
      <p:guideLst>
        <p:guide orient="horz" pos="77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9" d="100"/>
          <a:sy n="109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1C3D021-314B-B246-BD2B-7158067155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5AF1F7-3C99-4F4C-B64B-F4D1AC41E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C809A-047D-4C4C-99AD-66B485108806}" type="datetimeFigureOut">
              <a:rPr lang="es-ES" smtClean="0"/>
              <a:t>08/03/2023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901BD77-0ECA-C741-B2CC-0AD76CD88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E0DFAE-7A61-7440-8660-C57EC751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17896-8281-814C-90D0-582BBDE888E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390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D65C-1759-EA41-A662-092C252C0EBD}" type="datetimeFigureOut">
              <a:rPr lang="es-ES" smtClean="0"/>
              <a:t>08/03/2023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6E274-6C6E-6642-919E-CD4F0B1598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5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32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71336c70e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171336c70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71336c70e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171336c70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71336c70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171336c7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71336c70e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171336c70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71336c70e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171336c70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71336c70e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171336c70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36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2542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75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55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495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661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71336c70e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171336c70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71336c70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171336c70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5A016E1-37C1-924C-ABA9-36F208A10056}"/>
              </a:ext>
            </a:extLst>
          </p:cNvPr>
          <p:cNvGrpSpPr/>
          <p:nvPr userDrawn="1"/>
        </p:nvGrpSpPr>
        <p:grpSpPr>
          <a:xfrm>
            <a:off x="3158897" y="-815460"/>
            <a:ext cx="11705966" cy="11922295"/>
            <a:chOff x="6903721" y="826212"/>
            <a:chExt cx="4900294" cy="5540850"/>
          </a:xfrm>
        </p:grpSpPr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B297D418-0586-D042-9317-6D31B10AC003}"/>
                </a:ext>
              </a:extLst>
            </p:cNvPr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17">
              <a:extLst>
                <a:ext uri="{FF2B5EF4-FFF2-40B4-BE49-F238E27FC236}">
                  <a16:creationId xmlns:a16="http://schemas.microsoft.com/office/drawing/2014/main" id="{775F336D-E150-6C48-A091-E3804D5C785F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3022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F087-B59B-CF45-AED3-5C3953C4E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CB5DA0-CA86-2D4F-AB16-F94ABBC3A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316AE-43C9-B043-B369-53C22D32E8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BEB5F8-2220-7044-B131-05899ACF52F6}" type="datetimeFigureOut">
              <a:rPr lang="es-ES" smtClean="0"/>
              <a:t>08/03/2023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C4FAB1-3B9E-1C4D-8DE7-B51021F1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570CF9-4140-D341-8D2C-22A68B31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915D20-C43A-534B-9C2F-3B7B9A4C47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05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CA1505-6FAA-FE41-BC05-CE29A6E1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BEB5F8-2220-7044-B131-05899ACF52F6}" type="datetimeFigureOut">
              <a:rPr lang="es-ES" smtClean="0"/>
              <a:t>08/03/2023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38C2C2-1CCD-0743-9174-9DF7C1E0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22DC33-948C-FF45-A246-A04E6221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915D20-C43A-534B-9C2F-3B7B9A4C47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23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08AC51FE-0277-B943-BBB8-DE71EE77F1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358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19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14">
            <a:extLst>
              <a:ext uri="{FF2B5EF4-FFF2-40B4-BE49-F238E27FC236}">
                <a16:creationId xmlns:a16="http://schemas.microsoft.com/office/drawing/2014/main" id="{0F4E1C3F-BF38-4B48-9A42-7B964F1AAA7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32512" cy="6858000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24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10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E6F419A4-988B-EE44-A6D1-3962B66BA2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28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80AD06C-8F86-274E-AB21-0966CDADD6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291" y="2228648"/>
            <a:ext cx="1387268" cy="1697444"/>
          </a:xfrm>
          <a:prstGeom prst="roundRect">
            <a:avLst>
              <a:gd name="adj" fmla="val 10065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67DF3B57-67E5-694D-B8A3-0D05B81F20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7521" y="2228648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43FA8B41-E54C-1A49-A461-BA172C83E3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33763" y="2228648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FC3723B8-56B6-084B-8CDC-0F21BFD3DC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8291" y="4425564"/>
            <a:ext cx="1387268" cy="1697444"/>
          </a:xfrm>
          <a:prstGeom prst="roundRect">
            <a:avLst>
              <a:gd name="adj" fmla="val 10065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68A83B27-4486-D54F-95C8-F574548661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67521" y="4425564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304F873F-8664-3D4D-83D4-7A4BF37E49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3763" y="4425564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28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cation">
  <p:cSld name="1_Loca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05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1619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4">
            <a:extLst>
              <a:ext uri="{FF2B5EF4-FFF2-40B4-BE49-F238E27FC236}">
                <a16:creationId xmlns:a16="http://schemas.microsoft.com/office/drawing/2014/main" id="{A3BA9D44-A2FA-374F-8921-210467C0C532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19014" y="2115529"/>
            <a:ext cx="1958880" cy="350697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3" name="Marcador de posición de imagen 14">
            <a:extLst>
              <a:ext uri="{FF2B5EF4-FFF2-40B4-BE49-F238E27FC236}">
                <a16:creationId xmlns:a16="http://schemas.microsoft.com/office/drawing/2014/main" id="{B0BF181C-FC1F-A543-8D96-433EA783B9DF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3119093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4C4B386-01CD-3845-8ABC-699A50C65C9A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530434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01BE4639-31E4-F14E-8D67-2FBFF27027C3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748959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512D4630-75CE-8C40-B226-8E6F2063B122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67484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070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acteris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DE2AC76A-218C-AE4C-AF05-A039EE09A1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48543" y="-491594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94DB2D1A-9C44-484D-9CDA-210620AB0D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999" y="60944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F7365EA3-B542-DE4D-8D78-D6AD1300F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98096" y="380371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>
            <a:extLst>
              <a:ext uri="{FF2B5EF4-FFF2-40B4-BE49-F238E27FC236}">
                <a16:creationId xmlns:a16="http://schemas.microsoft.com/office/drawing/2014/main" id="{AC6872AC-8D1D-A345-8EF8-08F3790A7D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999" y="5033551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05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E392207-F995-BD4F-B780-445C0B8F4D97}"/>
              </a:ext>
            </a:extLst>
          </p:cNvPr>
          <p:cNvSpPr/>
          <p:nvPr userDrawn="1"/>
        </p:nvSpPr>
        <p:spPr>
          <a:xfrm>
            <a:off x="6059488" y="0"/>
            <a:ext cx="6132512" cy="68580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FEB27C5B-A5B2-C244-BF57-A5CBAC172C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59488" y="0"/>
            <a:ext cx="6132512" cy="6858000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835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cs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394010A6-60DA-AF4A-9126-0A1B5AB69B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60097" y="170833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60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-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AC773809-252C-4E49-A955-C8DFB29DD8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67499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3" name="Marcador de posición de imagen 14">
            <a:extLst>
              <a:ext uri="{FF2B5EF4-FFF2-40B4-BE49-F238E27FC236}">
                <a16:creationId xmlns:a16="http://schemas.microsoft.com/office/drawing/2014/main" id="{B0B43BA9-AB9B-194D-BEE3-1F6CED2AB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21488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DA65729-D585-E04C-8B7F-C6072D3CC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433" y="1757961"/>
            <a:ext cx="2859066" cy="5100039"/>
          </a:xfrm>
          <a:prstGeom prst="rect">
            <a:avLst/>
          </a:prstGeom>
        </p:spPr>
      </p:pic>
      <p:sp>
        <p:nvSpPr>
          <p:cNvPr id="11" name="Marcador de posición de imagen 14">
            <a:extLst>
              <a:ext uri="{FF2B5EF4-FFF2-40B4-BE49-F238E27FC236}">
                <a16:creationId xmlns:a16="http://schemas.microsoft.com/office/drawing/2014/main" id="{1E079F38-52A3-B546-AA1E-ECF09632A1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8776" y="2602339"/>
            <a:ext cx="1894974" cy="33925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6FBB2B84-5851-BE43-B69F-98B5784ED1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81890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>
            <a:extLst>
              <a:ext uri="{FF2B5EF4-FFF2-40B4-BE49-F238E27FC236}">
                <a16:creationId xmlns:a16="http://schemas.microsoft.com/office/drawing/2014/main" id="{30486D01-82FC-3645-A986-D00C183751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097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62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C825F312-8925-EB42-853F-21A9E6166F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27656" y="1718632"/>
            <a:ext cx="3195344" cy="3291068"/>
          </a:xfrm>
          <a:prstGeom prst="roundRect">
            <a:avLst>
              <a:gd name="adj" fmla="val 20821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App logo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51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E60CC7CE-F82C-6342-9B02-795CDCF918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2013547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6D5A6EA7-E15D-C04B-B6B0-11EDC8DB2E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38351" y="724573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50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-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08E02B06-7CAE-EF4B-9106-20D27DC9AF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12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7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4">
            <a:extLst>
              <a:ext uri="{FF2B5EF4-FFF2-40B4-BE49-F238E27FC236}">
                <a16:creationId xmlns:a16="http://schemas.microsoft.com/office/drawing/2014/main" id="{A3BA9D44-A2FA-374F-8921-210467C0C532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19014" y="2115529"/>
            <a:ext cx="1958880" cy="350697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3" name="Marcador de posición de imagen 14">
            <a:extLst>
              <a:ext uri="{FF2B5EF4-FFF2-40B4-BE49-F238E27FC236}">
                <a16:creationId xmlns:a16="http://schemas.microsoft.com/office/drawing/2014/main" id="{B0BF181C-FC1F-A543-8D96-433EA783B9DF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3119093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4C4B386-01CD-3845-8ABC-699A50C65C9A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530434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01BE4639-31E4-F14E-8D67-2FBFF27027C3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748959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512D4630-75CE-8C40-B226-8E6F2063B122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67484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9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CAA100-0AC5-874F-BA1D-6B82D2CC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95DD7-F96D-E24B-93B3-FDAD71F58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52B973-4366-4B43-8527-64B3B25198E6}"/>
              </a:ext>
            </a:extLst>
          </p:cNvPr>
          <p:cNvSpPr txBox="1">
            <a:spLocks/>
          </p:cNvSpPr>
          <p:nvPr userDrawn="1"/>
        </p:nvSpPr>
        <p:spPr>
          <a:xfrm>
            <a:off x="11676887" y="66977"/>
            <a:ext cx="641381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100" b="0" i="0" spc="300" smtClean="0">
                <a:solidFill>
                  <a:srgbClr val="A890FE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1100" b="0" i="0" spc="300" dirty="0">
              <a:solidFill>
                <a:srgbClr val="A890FE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E687685-24BC-D648-9E4A-13FFA8D440C4}"/>
              </a:ext>
            </a:extLst>
          </p:cNvPr>
          <p:cNvSpPr/>
          <p:nvPr userDrawn="1"/>
        </p:nvSpPr>
        <p:spPr>
          <a:xfrm rot="5400000">
            <a:off x="11989584" y="283363"/>
            <a:ext cx="46055" cy="358775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630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49" r:id="rId10"/>
    <p:sldLayoutId id="2147483655" r:id="rId11"/>
    <p:sldLayoutId id="2147483677" r:id="rId12"/>
    <p:sldLayoutId id="2147483678" r:id="rId13"/>
    <p:sldLayoutId id="2147483663" r:id="rId14"/>
    <p:sldLayoutId id="2147483665" r:id="rId15"/>
    <p:sldLayoutId id="2147483666" r:id="rId16"/>
    <p:sldLayoutId id="214748368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D2E113-25DF-ED42-AAC8-28F96D07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54D46D-72C0-C246-9CFA-9673F2FE0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1E6EA9-ED19-C347-9C80-557695B0B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C57A4-A4BD-254B-A2D6-FC8851E329C2}" type="datetimeFigureOut">
              <a:rPr lang="es-ES" smtClean="0"/>
              <a:t>08/03/2023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369F6D-49A4-D04C-A59A-3D715CB82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5899D-A3D0-CB48-9752-EE51D80B2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DB3D-782C-5A41-96D7-C4479BC911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352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A77FF9CC-5A4B-124E-8619-2ADE442EF069}"/>
              </a:ext>
            </a:extLst>
          </p:cNvPr>
          <p:cNvGrpSpPr/>
          <p:nvPr/>
        </p:nvGrpSpPr>
        <p:grpSpPr>
          <a:xfrm>
            <a:off x="6903721" y="826212"/>
            <a:ext cx="4900294" cy="5540850"/>
            <a:chOff x="6903721" y="826212"/>
            <a:chExt cx="4900294" cy="5540850"/>
          </a:xfrm>
        </p:grpSpPr>
        <p:sp>
          <p:nvSpPr>
            <p:cNvPr id="21" name="Elipse 17">
              <a:extLst>
                <a:ext uri="{FF2B5EF4-FFF2-40B4-BE49-F238E27FC236}">
                  <a16:creationId xmlns:a16="http://schemas.microsoft.com/office/drawing/2014/main" id="{9174B849-8F1C-2241-8A91-6E99AF0C82BF}"/>
                </a:ext>
              </a:extLst>
            </p:cNvPr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C6344A08-C101-354E-87D9-1FC810517685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64DD5E1-BB22-9C4A-A210-30B76D581805}"/>
              </a:ext>
            </a:extLst>
          </p:cNvPr>
          <p:cNvSpPr/>
          <p:nvPr/>
        </p:nvSpPr>
        <p:spPr>
          <a:xfrm>
            <a:off x="130840" y="2357029"/>
            <a:ext cx="8441924" cy="167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공공데이터를 활용한</a:t>
            </a:r>
            <a:endParaRPr lang="es-E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ts val="6080"/>
              </a:lnSpc>
            </a:pP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안전지수 개발</a:t>
            </a: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및 시각화</a:t>
            </a:r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Elipse 17">
            <a:extLst>
              <a:ext uri="{FF2B5EF4-FFF2-40B4-BE49-F238E27FC236}">
                <a16:creationId xmlns:a16="http://schemas.microsoft.com/office/drawing/2014/main" id="{B3EFCA60-79A2-6C49-A9ED-4EBC7D064980}"/>
              </a:ext>
            </a:extLst>
          </p:cNvPr>
          <p:cNvSpPr/>
          <p:nvPr/>
        </p:nvSpPr>
        <p:spPr>
          <a:xfrm rot="14478672">
            <a:off x="5425280" y="128404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E6197A23-F4B2-FD44-A8B5-011412F197AA}"/>
              </a:ext>
            </a:extLst>
          </p:cNvPr>
          <p:cNvSpPr/>
          <p:nvPr/>
        </p:nvSpPr>
        <p:spPr>
          <a:xfrm>
            <a:off x="9212570" y="1550108"/>
            <a:ext cx="2098570" cy="1674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김</a:t>
            </a:r>
            <a:r>
              <a:rPr lang="es-ES" sz="3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이</a:t>
            </a:r>
            <a:r>
              <a:rPr lang="es-ES" sz="3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3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최</a:t>
            </a:r>
            <a:r>
              <a:rPr lang="es-ES" altLang="ko-KR" sz="3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고 진</a:t>
            </a:r>
            <a:r>
              <a:rPr lang="es-ES" sz="3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endParaRPr lang="es-ES" sz="36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3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D6D52C-D4B5-439C-87D4-BAA2721B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86" y="2691233"/>
            <a:ext cx="4940554" cy="2235315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-415638" y="152216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48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전처리</a:t>
            </a:r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보안등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F109F2-99F8-6B12-FBD6-E4A0AE2D2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425" y="1433552"/>
            <a:ext cx="6738766" cy="13115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C96611-2BE3-5030-4EB3-74649123D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425" y="3195484"/>
            <a:ext cx="5381823" cy="1695102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0AA59C-3EFA-38F8-CB1B-389125E492B6}"/>
              </a:ext>
            </a:extLst>
          </p:cNvPr>
          <p:cNvGrpSpPr/>
          <p:nvPr/>
        </p:nvGrpSpPr>
        <p:grpSpPr>
          <a:xfrm>
            <a:off x="4759922" y="5262680"/>
            <a:ext cx="4721805" cy="1284857"/>
            <a:chOff x="4761610" y="4937711"/>
            <a:chExt cx="4915153" cy="138437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7775FAD-62F5-3936-0008-1B0A6A35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1610" y="4937711"/>
              <a:ext cx="4915153" cy="40642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F7380D4-257B-BDD2-97D6-BBF1E4299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4706" y="5344132"/>
              <a:ext cx="4197566" cy="97795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B5F3844-549A-12AA-8A2D-7582C890F0B3}"/>
              </a:ext>
            </a:extLst>
          </p:cNvPr>
          <p:cNvSpPr txBox="1"/>
          <p:nvPr/>
        </p:nvSpPr>
        <p:spPr>
          <a:xfrm>
            <a:off x="130629" y="2205059"/>
            <a:ext cx="677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csv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한번에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합치기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E47B81-2CD2-8395-9EFA-154D18B88415}"/>
              </a:ext>
            </a:extLst>
          </p:cNvPr>
          <p:cNvSpPr txBox="1"/>
          <p:nvPr/>
        </p:nvSpPr>
        <p:spPr>
          <a:xfrm>
            <a:off x="4718671" y="2800381"/>
            <a:ext cx="677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합의된 컬럼명으로 변환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738F03-A46C-C9B3-E70B-1046AF5DC9E1}"/>
              </a:ext>
            </a:extLst>
          </p:cNvPr>
          <p:cNvSpPr txBox="1"/>
          <p:nvPr/>
        </p:nvSpPr>
        <p:spPr>
          <a:xfrm>
            <a:off x="4718671" y="1117606"/>
            <a:ext cx="677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csv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한번에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합치기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526EAF-8B16-67BD-D744-F68D372AD359}"/>
              </a:ext>
            </a:extLst>
          </p:cNvPr>
          <p:cNvSpPr txBox="1"/>
          <p:nvPr/>
        </p:nvSpPr>
        <p:spPr>
          <a:xfrm>
            <a:off x="4622417" y="4901287"/>
            <a:ext cx="8082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[City, State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컬럼이 모두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미만이므로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drop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 최종본 완성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91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EC9C69A2-CD00-90CC-778E-52BAD1FA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050" y="4319711"/>
            <a:ext cx="3109229" cy="22351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E7AF445-4985-4FB1-5EB2-CCA982D21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47" y="1625560"/>
            <a:ext cx="2964437" cy="229963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-415638" y="152216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48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전처리</a:t>
            </a:r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비상벨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D875845-F4DD-488D-1BC7-F445C1CEEEE7}"/>
              </a:ext>
            </a:extLst>
          </p:cNvPr>
          <p:cNvGrpSpPr/>
          <p:nvPr/>
        </p:nvGrpSpPr>
        <p:grpSpPr>
          <a:xfrm>
            <a:off x="8154741" y="922455"/>
            <a:ext cx="3779961" cy="3063500"/>
            <a:chOff x="7996400" y="602723"/>
            <a:chExt cx="3779961" cy="30635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3F6BAD-9213-B60B-2014-4F7903F430B9}"/>
                </a:ext>
              </a:extLst>
            </p:cNvPr>
            <p:cNvSpPr txBox="1"/>
            <p:nvPr/>
          </p:nvSpPr>
          <p:spPr>
            <a:xfrm>
              <a:off x="7996400" y="602723"/>
              <a:ext cx="3779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[Before] - state, city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값이 행정시도명으로 반영되어 있지 않음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891925E-25CE-E664-9BFD-D192539EC4C6}"/>
                </a:ext>
              </a:extLst>
            </p:cNvPr>
            <p:cNvSpPr/>
            <p:nvPr/>
          </p:nvSpPr>
          <p:spPr>
            <a:xfrm>
              <a:off x="10282410" y="1298266"/>
              <a:ext cx="941901" cy="2367957"/>
            </a:xfrm>
            <a:prstGeom prst="roundRect">
              <a:avLst/>
            </a:prstGeom>
            <a:solidFill>
              <a:srgbClr val="EA8D8D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0F50391-BE86-D1D2-9119-1D6F29B7C466}"/>
              </a:ext>
            </a:extLst>
          </p:cNvPr>
          <p:cNvGrpSpPr/>
          <p:nvPr/>
        </p:nvGrpSpPr>
        <p:grpSpPr>
          <a:xfrm>
            <a:off x="8154741" y="3925197"/>
            <a:ext cx="4466958" cy="2629671"/>
            <a:chOff x="7920985" y="3684612"/>
            <a:chExt cx="4466958" cy="26296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6526D7-0FA2-1D08-1D34-387D53EF58AB}"/>
                </a:ext>
              </a:extLst>
            </p:cNvPr>
            <p:cNvSpPr txBox="1"/>
            <p:nvPr/>
          </p:nvSpPr>
          <p:spPr>
            <a:xfrm>
              <a:off x="7920985" y="3684612"/>
              <a:ext cx="44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[After]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–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올바른 행정시도명 기입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6ECDEBD-F08C-5663-FE05-7934BCB219F1}"/>
                </a:ext>
              </a:extLst>
            </p:cNvPr>
            <p:cNvSpPr/>
            <p:nvPr/>
          </p:nvSpPr>
          <p:spPr>
            <a:xfrm>
              <a:off x="10205478" y="4079125"/>
              <a:ext cx="1069059" cy="2235158"/>
            </a:xfrm>
            <a:prstGeom prst="roundRect">
              <a:avLst/>
            </a:prstGeom>
            <a:solidFill>
              <a:srgbClr val="FFFF0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F696D9B-5176-E687-DE05-825C231187BC}"/>
              </a:ext>
            </a:extLst>
          </p:cNvPr>
          <p:cNvSpPr/>
          <p:nvPr/>
        </p:nvSpPr>
        <p:spPr>
          <a:xfrm>
            <a:off x="7321636" y="3554154"/>
            <a:ext cx="721894" cy="605016"/>
          </a:xfrm>
          <a:prstGeom prst="rightArrow">
            <a:avLst/>
          </a:prstGeom>
          <a:solidFill>
            <a:srgbClr val="A890FE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3AA35C6C-616C-4B2E-8A36-77C034D67E12}"/>
              </a:ext>
            </a:extLst>
          </p:cNvPr>
          <p:cNvSpPr/>
          <p:nvPr/>
        </p:nvSpPr>
        <p:spPr>
          <a:xfrm>
            <a:off x="8082002" y="884652"/>
            <a:ext cx="3706593" cy="5827758"/>
          </a:xfrm>
          <a:prstGeom prst="roundRect">
            <a:avLst>
              <a:gd name="adj" fmla="val 0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rgbClr val="000000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DA8218-B132-A3C5-340E-E2E82CC9473C}"/>
              </a:ext>
            </a:extLst>
          </p:cNvPr>
          <p:cNvGrpSpPr/>
          <p:nvPr/>
        </p:nvGrpSpPr>
        <p:grpSpPr>
          <a:xfrm>
            <a:off x="375803" y="983213"/>
            <a:ext cx="6900697" cy="5458716"/>
            <a:chOff x="297726" y="1229809"/>
            <a:chExt cx="6900697" cy="54587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708E2B-2B54-2E28-C80D-EBEE485766A3}"/>
                </a:ext>
              </a:extLst>
            </p:cNvPr>
            <p:cNvSpPr txBox="1"/>
            <p:nvPr/>
          </p:nvSpPr>
          <p:spPr>
            <a:xfrm>
              <a:off x="297726" y="1229809"/>
              <a:ext cx="6873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[Google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Map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API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활용한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크롤링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위도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경도를 통한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역지오코딩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진행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10777045-335E-4A6F-D9A3-073A139C13B1}"/>
                </a:ext>
              </a:extLst>
            </p:cNvPr>
            <p:cNvSpPr/>
            <p:nvPr/>
          </p:nvSpPr>
          <p:spPr>
            <a:xfrm>
              <a:off x="350077" y="1229810"/>
              <a:ext cx="6820744" cy="2857266"/>
            </a:xfrm>
            <a:prstGeom prst="roundRect">
              <a:avLst>
                <a:gd name="adj" fmla="val 0"/>
              </a:avLst>
            </a:prstGeom>
            <a:noFill/>
            <a:ln>
              <a:gradFill>
                <a:gsLst>
                  <a:gs pos="0">
                    <a:srgbClr val="EA8D8D"/>
                  </a:gs>
                  <a:gs pos="100000">
                    <a:srgbClr val="A89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41755"/>
              <a:endParaRPr lang="en-US" sz="1854">
                <a:solidFill>
                  <a:srgbClr val="000000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EDECC2-4F7F-E7D5-DC07-A8B0A3D8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815" y="1624317"/>
              <a:ext cx="6675267" cy="235009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21B4C1E-848E-FB22-C914-BEBC49AE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815" y="4541125"/>
              <a:ext cx="5954492" cy="2033886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E7228215-766E-7E5F-9935-03B120CE903D}"/>
                </a:ext>
              </a:extLst>
            </p:cNvPr>
            <p:cNvSpPr/>
            <p:nvPr/>
          </p:nvSpPr>
          <p:spPr>
            <a:xfrm>
              <a:off x="350077" y="4087076"/>
              <a:ext cx="6820744" cy="2601449"/>
            </a:xfrm>
            <a:prstGeom prst="roundRect">
              <a:avLst>
                <a:gd name="adj" fmla="val 0"/>
              </a:avLst>
            </a:prstGeom>
            <a:noFill/>
            <a:ln>
              <a:gradFill>
                <a:gsLst>
                  <a:gs pos="0">
                    <a:srgbClr val="EA8D8D"/>
                  </a:gs>
                  <a:gs pos="100000">
                    <a:srgbClr val="A890F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41755"/>
              <a:endParaRPr lang="en-US" sz="1854">
                <a:solidFill>
                  <a:srgbClr val="0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CB0FC-F1B6-7A57-10F2-F169D90E0989}"/>
                </a:ext>
              </a:extLst>
            </p:cNvPr>
            <p:cNvSpPr txBox="1"/>
            <p:nvPr/>
          </p:nvSpPr>
          <p:spPr>
            <a:xfrm>
              <a:off x="325328" y="4097806"/>
              <a:ext cx="6873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en-US" altLang="ko-KR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api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후 남은 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결측값은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딕셔너리를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사용하여 할당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28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-415638" y="152216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48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전처리</a:t>
            </a:r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가로등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-415638" y="152216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48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전처리</a:t>
            </a:r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인구밀도</a:t>
            </a:r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방문자수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6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774039" y="3304836"/>
            <a:ext cx="10643921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EDA</a:t>
            </a:r>
            <a:endParaRPr lang="ko-KR" altLang="en-US" sz="72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2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443060" y="262253"/>
            <a:ext cx="11333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시도별 안전요소 현황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08458C-5FF1-41F6-880D-84E62A26FB89}"/>
              </a:ext>
            </a:extLst>
          </p:cNvPr>
          <p:cNvGrpSpPr/>
          <p:nvPr/>
        </p:nvGrpSpPr>
        <p:grpSpPr>
          <a:xfrm>
            <a:off x="746784" y="1267429"/>
            <a:ext cx="11102672" cy="5478845"/>
            <a:chOff x="332005" y="1213729"/>
            <a:chExt cx="11102672" cy="54788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B3A4F03-9EB8-4E48-8229-72E7E5934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861" y="4006852"/>
              <a:ext cx="3580961" cy="268572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A78D73-22AA-4046-A547-B03D96D33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005" y="4006853"/>
              <a:ext cx="3580961" cy="268572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FAAE787-0D8E-4E0B-AD5A-33838BB45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2861" y="1213729"/>
              <a:ext cx="3580961" cy="268572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A19C6E-E45F-49B7-A302-F7483B66C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3716" y="1213729"/>
              <a:ext cx="3580961" cy="268572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BD3D425-EBB5-4046-AD77-5A9DB3A3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006" y="1213729"/>
              <a:ext cx="3580961" cy="268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169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791852" y="262253"/>
            <a:ext cx="109845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시도별 안전요소 비중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53400-3D55-4FEE-92E6-BDAA96B8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2" y="1602557"/>
            <a:ext cx="11576115" cy="39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2064100" y="3307651"/>
            <a:ext cx="7990775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안전지수 모델링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3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DE0B34-1A6B-415F-A8BA-2470B12F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134" y="2554662"/>
            <a:ext cx="6819755" cy="283039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0" y="262253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안전지수 모델링 개요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8852B7-7F81-40F4-9148-099AA782B2E1}"/>
              </a:ext>
            </a:extLst>
          </p:cNvPr>
          <p:cNvSpPr/>
          <p:nvPr/>
        </p:nvSpPr>
        <p:spPr>
          <a:xfrm>
            <a:off x="353111" y="2554663"/>
            <a:ext cx="4501693" cy="2830397"/>
          </a:xfrm>
          <a:prstGeom prst="rect">
            <a:avLst/>
          </a:prstGeom>
          <a:solidFill>
            <a:srgbClr val="F1B5B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정규성 검정</a:t>
            </a:r>
            <a:endParaRPr lang="en-US" altLang="ko-KR" sz="2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Scaling (Min-Max</a:t>
            </a:r>
            <a:r>
              <a:rPr lang="ko-KR" altLang="en-US" sz="2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Scaler)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상관분석 및 상관계수 검정</a:t>
            </a:r>
            <a:endParaRPr lang="en-US" altLang="ko-KR" sz="2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회귀분석 및 모델 검정</a:t>
            </a:r>
            <a:endParaRPr lang="en-US" altLang="ko-KR" sz="2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안전지수 산출</a:t>
            </a:r>
            <a:endParaRPr lang="en-US" altLang="ko-KR" sz="2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36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-1" y="21486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2. Scaling (Min-Max Scaler)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036BEA-C01C-4726-AEEF-CFA73930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4"/>
          <a:stretch/>
        </p:blipFill>
        <p:spPr>
          <a:xfrm>
            <a:off x="7001831" y="2253135"/>
            <a:ext cx="4697262" cy="3679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69E3D7-A2B0-4C45-80B7-CEB07E18E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0"/>
          <a:stretch/>
        </p:blipFill>
        <p:spPr>
          <a:xfrm>
            <a:off x="2003625" y="2332279"/>
            <a:ext cx="4270450" cy="3600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3731E7-CE13-4D85-80B1-2F83860F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625" y="1568297"/>
            <a:ext cx="3886200" cy="2381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7D4D3D-ED9D-4272-9E56-1C4A5253B529}"/>
              </a:ext>
            </a:extLst>
          </p:cNvPr>
          <p:cNvSpPr/>
          <p:nvPr/>
        </p:nvSpPr>
        <p:spPr>
          <a:xfrm>
            <a:off x="492907" y="2253135"/>
            <a:ext cx="1241624" cy="316056"/>
          </a:xfrm>
          <a:prstGeom prst="rect">
            <a:avLst/>
          </a:prstGeom>
          <a:solidFill>
            <a:srgbClr val="F1B5B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Results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4E3745-0EB0-4825-8E3B-E84D5357BA7A}"/>
              </a:ext>
            </a:extLst>
          </p:cNvPr>
          <p:cNvSpPr/>
          <p:nvPr/>
        </p:nvSpPr>
        <p:spPr>
          <a:xfrm>
            <a:off x="492906" y="1491625"/>
            <a:ext cx="1241625" cy="314797"/>
          </a:xfrm>
          <a:prstGeom prst="rect">
            <a:avLst/>
          </a:prstGeom>
          <a:solidFill>
            <a:srgbClr val="F1B5B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Library used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724ADB0-3DB6-4EBD-B499-4C8E875C00A0}"/>
              </a:ext>
            </a:extLst>
          </p:cNvPr>
          <p:cNvSpPr/>
          <p:nvPr/>
        </p:nvSpPr>
        <p:spPr>
          <a:xfrm>
            <a:off x="6353666" y="3695307"/>
            <a:ext cx="527901" cy="461914"/>
          </a:xfrm>
          <a:prstGeom prst="rightArrow">
            <a:avLst/>
          </a:prstGeom>
          <a:solidFill>
            <a:srgbClr val="F1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0C3AE9-5395-4BB3-ADEC-4A91F1EA918E}"/>
              </a:ext>
            </a:extLst>
          </p:cNvPr>
          <p:cNvSpPr txBox="1"/>
          <p:nvPr/>
        </p:nvSpPr>
        <p:spPr>
          <a:xfrm>
            <a:off x="6226940" y="3325975"/>
            <a:ext cx="72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EA8D8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(0, 1)</a:t>
            </a:r>
            <a:endParaRPr lang="ko-KR" altLang="en-US" b="1" dirty="0">
              <a:solidFill>
                <a:srgbClr val="EA8D8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98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9CB0AF-A878-30DE-3EB7-7227CDC4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76" y="789416"/>
            <a:ext cx="10647085" cy="5586325"/>
          </a:xfrm>
          <a:prstGeom prst="rect">
            <a:avLst/>
          </a:prstGeom>
        </p:spPr>
      </p:pic>
      <p:sp>
        <p:nvSpPr>
          <p:cNvPr id="2" name="Rectángulo 16">
            <a:extLst>
              <a:ext uri="{FF2B5EF4-FFF2-40B4-BE49-F238E27FC236}">
                <a16:creationId xmlns:a16="http://schemas.microsoft.com/office/drawing/2014/main" id="{BA73D57F-4664-5F06-7EE5-B80482CFBBE8}"/>
              </a:ext>
            </a:extLst>
          </p:cNvPr>
          <p:cNvSpPr/>
          <p:nvPr/>
        </p:nvSpPr>
        <p:spPr>
          <a:xfrm>
            <a:off x="-415638" y="262253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팀원 소개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9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E5A0A7-DD0A-4261-B0E9-FEF181FBAABA}"/>
              </a:ext>
            </a:extLst>
          </p:cNvPr>
          <p:cNvGrpSpPr/>
          <p:nvPr/>
        </p:nvGrpSpPr>
        <p:grpSpPr>
          <a:xfrm>
            <a:off x="2214507" y="2261764"/>
            <a:ext cx="8796000" cy="2334472"/>
            <a:chOff x="2214507" y="2261764"/>
            <a:chExt cx="8796000" cy="23344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166E185-9AA5-4C6D-A5DB-1AF199DFF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4507" y="2342727"/>
              <a:ext cx="1819275" cy="21717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18081C-F488-4033-BC26-22D96C92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3771" y="2261764"/>
              <a:ext cx="1952625" cy="23336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A2324C5-1708-4AC9-9757-545B2B33C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6774"/>
            <a:stretch/>
          </p:blipFill>
          <p:spPr>
            <a:xfrm>
              <a:off x="9000732" y="2261764"/>
              <a:ext cx="2009775" cy="233447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BF325F9-EF0E-4C8F-82E8-1644C3881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9788"/>
            <a:stretch/>
          </p:blipFill>
          <p:spPr>
            <a:xfrm>
              <a:off x="6696957" y="2261764"/>
              <a:ext cx="2009775" cy="21717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C89A845-B9F9-4839-A0CC-6275A9137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372" y="1549246"/>
            <a:ext cx="2314575" cy="2762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432F34-B9B3-4959-AED7-7DCB100ED85E}"/>
              </a:ext>
            </a:extLst>
          </p:cNvPr>
          <p:cNvSpPr/>
          <p:nvPr/>
        </p:nvSpPr>
        <p:spPr>
          <a:xfrm>
            <a:off x="492906" y="4760224"/>
            <a:ext cx="1241624" cy="316056"/>
          </a:xfrm>
          <a:prstGeom prst="rect">
            <a:avLst/>
          </a:prstGeom>
          <a:solidFill>
            <a:srgbClr val="F1B5B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altLang="ko-KR" sz="1400" b="0" i="0" dirty="0">
                <a:solidFill>
                  <a:srgbClr val="202124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Interpretation</a:t>
            </a:r>
            <a:endParaRPr lang="en-US" altLang="ko-KR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001A46-F379-4C63-B82E-0F84E14925FF}"/>
              </a:ext>
            </a:extLst>
          </p:cNvPr>
          <p:cNvSpPr/>
          <p:nvPr/>
        </p:nvSpPr>
        <p:spPr>
          <a:xfrm>
            <a:off x="492906" y="1491625"/>
            <a:ext cx="1241625" cy="316057"/>
          </a:xfrm>
          <a:prstGeom prst="rect">
            <a:avLst/>
          </a:prstGeom>
          <a:solidFill>
            <a:srgbClr val="F1B5B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Library used</a:t>
            </a:r>
          </a:p>
        </p:txBody>
      </p:sp>
      <p:sp>
        <p:nvSpPr>
          <p:cNvPr id="21" name="Rectángulo 16">
            <a:extLst>
              <a:ext uri="{FF2B5EF4-FFF2-40B4-BE49-F238E27FC236}">
                <a16:creationId xmlns:a16="http://schemas.microsoft.com/office/drawing/2014/main" id="{EC540562-1BE9-45B7-B11F-C059470E799E}"/>
              </a:ext>
            </a:extLst>
          </p:cNvPr>
          <p:cNvSpPr/>
          <p:nvPr/>
        </p:nvSpPr>
        <p:spPr>
          <a:xfrm>
            <a:off x="-1" y="21486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상관분석 및 상관계수 검정</a:t>
            </a:r>
            <a:endParaRPr lang="en-U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E3229BF-75AA-4CEC-9798-D1EC3CDE65E5}"/>
              </a:ext>
            </a:extLst>
          </p:cNvPr>
          <p:cNvGrpSpPr/>
          <p:nvPr/>
        </p:nvGrpSpPr>
        <p:grpSpPr>
          <a:xfrm>
            <a:off x="2214507" y="4805311"/>
            <a:ext cx="8668730" cy="1623146"/>
            <a:chOff x="2214507" y="5019994"/>
            <a:chExt cx="8668730" cy="1623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E0A344F-90AC-458A-A074-0D1E75C0B624}"/>
                </a:ext>
              </a:extLst>
            </p:cNvPr>
            <p:cNvSpPr/>
            <p:nvPr/>
          </p:nvSpPr>
          <p:spPr>
            <a:xfrm>
              <a:off x="2214507" y="5058842"/>
              <a:ext cx="1866410" cy="1584298"/>
            </a:xfrm>
            <a:prstGeom prst="rect">
              <a:avLst/>
            </a:prstGeom>
            <a:solidFill>
              <a:schemeClr val="bg2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해석</a:t>
              </a:r>
              <a:endPara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89F276-529A-4AC4-8A37-D64B777BF238}"/>
                </a:ext>
              </a:extLst>
            </p:cNvPr>
            <p:cNvSpPr/>
            <p:nvPr/>
          </p:nvSpPr>
          <p:spPr>
            <a:xfrm>
              <a:off x="4481947" y="5058842"/>
              <a:ext cx="1866410" cy="1584298"/>
            </a:xfrm>
            <a:prstGeom prst="rect">
              <a:avLst/>
            </a:prstGeom>
            <a:solidFill>
              <a:schemeClr val="bg2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해석</a:t>
              </a:r>
              <a:endPara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2D4D01-B62A-452D-9F7E-7D56AB1CBFCC}"/>
                </a:ext>
              </a:extLst>
            </p:cNvPr>
            <p:cNvSpPr/>
            <p:nvPr/>
          </p:nvSpPr>
          <p:spPr>
            <a:xfrm>
              <a:off x="6749387" y="5058842"/>
              <a:ext cx="1866410" cy="1584298"/>
            </a:xfrm>
            <a:prstGeom prst="rect">
              <a:avLst/>
            </a:prstGeom>
            <a:solidFill>
              <a:schemeClr val="bg2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해석</a:t>
              </a:r>
              <a:endPara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8E8D059-4D33-4C93-B198-32462EA36E14}"/>
                </a:ext>
              </a:extLst>
            </p:cNvPr>
            <p:cNvSpPr/>
            <p:nvPr/>
          </p:nvSpPr>
          <p:spPr>
            <a:xfrm>
              <a:off x="9016827" y="5019994"/>
              <a:ext cx="1866410" cy="1584298"/>
            </a:xfrm>
            <a:prstGeom prst="rect">
              <a:avLst/>
            </a:prstGeom>
            <a:solidFill>
              <a:schemeClr val="bg2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해석</a:t>
              </a:r>
              <a:endPara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63C527-C687-47F6-A5F5-6B1858CA1842}"/>
              </a:ext>
            </a:extLst>
          </p:cNvPr>
          <p:cNvSpPr/>
          <p:nvPr/>
        </p:nvSpPr>
        <p:spPr>
          <a:xfrm>
            <a:off x="492906" y="2342727"/>
            <a:ext cx="1241624" cy="316056"/>
          </a:xfrm>
          <a:prstGeom prst="rect">
            <a:avLst/>
          </a:prstGeom>
          <a:solidFill>
            <a:srgbClr val="F1B5B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975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44391F-D5BC-42BD-B103-3A7C3ACD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59" y="1491625"/>
            <a:ext cx="5291012" cy="8397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1783F9-ED24-4C33-B3E9-FF85482FB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17" b="10880"/>
          <a:stretch/>
        </p:blipFill>
        <p:spPr>
          <a:xfrm>
            <a:off x="2276060" y="2552150"/>
            <a:ext cx="5367131" cy="35902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429557-2FC5-4E1E-976C-247C446E1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06" y="3554894"/>
            <a:ext cx="1781175" cy="1495425"/>
          </a:xfrm>
          <a:prstGeom prst="rect">
            <a:avLst/>
          </a:prstGeom>
        </p:spPr>
      </p:pic>
      <p:sp>
        <p:nvSpPr>
          <p:cNvPr id="14" name="Rectángulo 16">
            <a:extLst>
              <a:ext uri="{FF2B5EF4-FFF2-40B4-BE49-F238E27FC236}">
                <a16:creationId xmlns:a16="http://schemas.microsoft.com/office/drawing/2014/main" id="{1C624E25-A5B6-41FE-ADAB-72B5BED5C8D4}"/>
              </a:ext>
            </a:extLst>
          </p:cNvPr>
          <p:cNvSpPr/>
          <p:nvPr/>
        </p:nvSpPr>
        <p:spPr>
          <a:xfrm>
            <a:off x="-1" y="21486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회귀분석 및 모형 검정</a:t>
            </a:r>
            <a:endParaRPr lang="en-U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06EC73-1247-4DE5-9A28-BD86E01056B2}"/>
              </a:ext>
            </a:extLst>
          </p:cNvPr>
          <p:cNvSpPr/>
          <p:nvPr/>
        </p:nvSpPr>
        <p:spPr>
          <a:xfrm>
            <a:off x="8108599" y="1491626"/>
            <a:ext cx="1241624" cy="316056"/>
          </a:xfrm>
          <a:prstGeom prst="rect">
            <a:avLst/>
          </a:prstGeom>
          <a:solidFill>
            <a:srgbClr val="F1B5B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altLang="ko-KR" sz="1400" b="0" i="0" dirty="0">
                <a:solidFill>
                  <a:srgbClr val="202124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Interpretation</a:t>
            </a:r>
            <a:endParaRPr lang="en-US" altLang="ko-KR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433B5-A9A2-4BAA-99B1-908380CF4461}"/>
              </a:ext>
            </a:extLst>
          </p:cNvPr>
          <p:cNvSpPr/>
          <p:nvPr/>
        </p:nvSpPr>
        <p:spPr>
          <a:xfrm>
            <a:off x="492906" y="1491625"/>
            <a:ext cx="1241625" cy="316057"/>
          </a:xfrm>
          <a:prstGeom prst="rect">
            <a:avLst/>
          </a:prstGeom>
          <a:solidFill>
            <a:srgbClr val="F1B5B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Library used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F32B26-B323-432A-A2FE-999068D79BCF}"/>
              </a:ext>
            </a:extLst>
          </p:cNvPr>
          <p:cNvSpPr/>
          <p:nvPr/>
        </p:nvSpPr>
        <p:spPr>
          <a:xfrm>
            <a:off x="492906" y="2572214"/>
            <a:ext cx="1241624" cy="316056"/>
          </a:xfrm>
          <a:prstGeom prst="rect">
            <a:avLst/>
          </a:prstGeom>
          <a:solidFill>
            <a:srgbClr val="F1B5B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42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9B22D4-21AC-4DD5-B909-805F1028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52" y="1488214"/>
            <a:ext cx="4352925" cy="266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FD5D78-5282-46FB-A208-9AA05D24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53" y="2356701"/>
            <a:ext cx="5497243" cy="3770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1E1E59-C153-476D-9A3F-B1362A72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994" y="2356701"/>
            <a:ext cx="5738367" cy="37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189EC2-F1D3-42B8-88F6-D3F790E8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42" y="1488214"/>
            <a:ext cx="8477273" cy="51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6D11EC9-6D70-4455-A047-CBEDE61E4271}"/>
              </a:ext>
            </a:extLst>
          </p:cNvPr>
          <p:cNvGrpSpPr/>
          <p:nvPr/>
        </p:nvGrpSpPr>
        <p:grpSpPr>
          <a:xfrm>
            <a:off x="543612" y="2309565"/>
            <a:ext cx="10821970" cy="2834454"/>
            <a:chOff x="543612" y="2309565"/>
            <a:chExt cx="10821970" cy="28344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E9E3F80-AED3-44AB-972D-E62BD3075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47" t="2612" r="7618" b="53011"/>
            <a:stretch/>
          </p:blipFill>
          <p:spPr>
            <a:xfrm>
              <a:off x="543612" y="2309565"/>
              <a:ext cx="5410985" cy="276846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DF50A06-9119-4DCF-9557-2EA6C335A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47" t="49781" r="7618" b="5842"/>
            <a:stretch/>
          </p:blipFill>
          <p:spPr>
            <a:xfrm>
              <a:off x="5954597" y="2375554"/>
              <a:ext cx="5410985" cy="2768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1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6849FB-AB33-4666-AEE6-78D52344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69" y="1464822"/>
            <a:ext cx="2924175" cy="58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D4ADFE-2DC3-4EA2-B681-A52BF4C41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763" y="1474346"/>
            <a:ext cx="2171700" cy="561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7D68B4-0525-4EA8-A176-14C3130BA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0" y="1264667"/>
            <a:ext cx="4324350" cy="819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2C00B2-F123-4F4D-B456-99C4489F2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74" y="2300140"/>
            <a:ext cx="1455636" cy="43415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010EBB-655E-4FCD-805F-3DFE038F4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854" y="2300140"/>
            <a:ext cx="5960882" cy="4371886"/>
          </a:xfrm>
          <a:prstGeom prst="rect">
            <a:avLst/>
          </a:prstGeom>
        </p:spPr>
      </p:pic>
      <p:sp>
        <p:nvSpPr>
          <p:cNvPr id="18" name="Rectángulo 16">
            <a:extLst>
              <a:ext uri="{FF2B5EF4-FFF2-40B4-BE49-F238E27FC236}">
                <a16:creationId xmlns:a16="http://schemas.microsoft.com/office/drawing/2014/main" id="{F4768C3E-D980-47CF-882E-8D96FD3D4868}"/>
              </a:ext>
            </a:extLst>
          </p:cNvPr>
          <p:cNvSpPr/>
          <p:nvPr/>
        </p:nvSpPr>
        <p:spPr>
          <a:xfrm>
            <a:off x="-1" y="214860"/>
            <a:ext cx="121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5. </a:t>
            </a:r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안전지수 산출</a:t>
            </a:r>
            <a:endParaRPr lang="en-U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3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2806882" y="3364896"/>
            <a:ext cx="7115449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여행안전지역 시각화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26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382E48-A994-4645-9E70-E4A09C777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38"/>
          <a:stretch/>
        </p:blipFill>
        <p:spPr>
          <a:xfrm>
            <a:off x="940685" y="491738"/>
            <a:ext cx="4345759" cy="523503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847F50-3D75-4BF0-A026-16DC33A0A4EB}"/>
              </a:ext>
            </a:extLst>
          </p:cNvPr>
          <p:cNvGrpSpPr/>
          <p:nvPr/>
        </p:nvGrpSpPr>
        <p:grpSpPr>
          <a:xfrm>
            <a:off x="6096000" y="961534"/>
            <a:ext cx="5155315" cy="4601851"/>
            <a:chOff x="6096000" y="855884"/>
            <a:chExt cx="5155315" cy="47075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E4BA37-01EC-45EB-914E-25B68B79F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788" t="8649" r="11469" b="2702"/>
            <a:stretch/>
          </p:blipFill>
          <p:spPr>
            <a:xfrm>
              <a:off x="8790918" y="855884"/>
              <a:ext cx="2460397" cy="4707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DEB913-C924-4CBC-8985-6FE86BE0D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94" t="8649" r="59463" b="2702"/>
            <a:stretch/>
          </p:blipFill>
          <p:spPr>
            <a:xfrm>
              <a:off x="6096000" y="855884"/>
              <a:ext cx="2460396" cy="4707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83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전체화면">
            <a:hlinkClick r:id="" action="ppaction://media"/>
            <a:extLst>
              <a:ext uri="{FF2B5EF4-FFF2-40B4-BE49-F238E27FC236}">
                <a16:creationId xmlns:a16="http://schemas.microsoft.com/office/drawing/2014/main" id="{DFFE5D98-C350-40FE-8D04-EE8563005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-415638" y="262253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시각화 결과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FC2C04-2890-28EC-ECB6-3EDD804244BE}"/>
              </a:ext>
            </a:extLst>
          </p:cNvPr>
          <p:cNvSpPr/>
          <p:nvPr/>
        </p:nvSpPr>
        <p:spPr>
          <a:xfrm>
            <a:off x="419098" y="1246926"/>
            <a:ext cx="11187547" cy="4925273"/>
          </a:xfrm>
          <a:prstGeom prst="rect">
            <a:avLst/>
          </a:prstGeom>
          <a:solidFill>
            <a:srgbClr val="EA8D8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Tableau 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 결과 추가</a:t>
            </a: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3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89576" y="755738"/>
            <a:ext cx="3890963" cy="946026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ea typeface="나눔스퀘어_ac" panose="020B0600000101010101" pitchFamily="50" charset="-127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D11B9B1-08D7-C748-9708-D2ADC49BFF56}"/>
              </a:ext>
            </a:extLst>
          </p:cNvPr>
          <p:cNvSpPr/>
          <p:nvPr/>
        </p:nvSpPr>
        <p:spPr>
          <a:xfrm rot="5400000">
            <a:off x="5359761" y="837002"/>
            <a:ext cx="45719" cy="856003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0049F89-6691-3E5B-E262-658496A8856E}"/>
              </a:ext>
            </a:extLst>
          </p:cNvPr>
          <p:cNvGrpSpPr/>
          <p:nvPr/>
        </p:nvGrpSpPr>
        <p:grpSpPr>
          <a:xfrm>
            <a:off x="6381752" y="619437"/>
            <a:ext cx="4948558" cy="2031326"/>
            <a:chOff x="6381752" y="619437"/>
            <a:chExt cx="4948558" cy="203132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2C61850-8509-454C-AF25-5D3BF0FEFF08}"/>
                </a:ext>
              </a:extLst>
            </p:cNvPr>
            <p:cNvGrpSpPr/>
            <p:nvPr/>
          </p:nvGrpSpPr>
          <p:grpSpPr>
            <a:xfrm>
              <a:off x="6381752" y="619437"/>
              <a:ext cx="3318429" cy="1015663"/>
              <a:chOff x="6381752" y="619437"/>
              <a:chExt cx="3318429" cy="101566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16217B-6B4B-4762-4579-2E6AB44DE7C5}"/>
                  </a:ext>
                </a:extLst>
              </p:cNvPr>
              <p:cNvSpPr txBox="1"/>
              <p:nvPr/>
            </p:nvSpPr>
            <p:spPr>
              <a:xfrm>
                <a:off x="7714510" y="859917"/>
                <a:ext cx="1985671" cy="52322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추진 배경</a:t>
                </a:r>
                <a:endPara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2564A-4C65-5C5F-028F-933255A3126D}"/>
                  </a:ext>
                </a:extLst>
              </p:cNvPr>
              <p:cNvSpPr txBox="1"/>
              <p:nvPr/>
            </p:nvSpPr>
            <p:spPr>
              <a:xfrm>
                <a:off x="6381752" y="619437"/>
                <a:ext cx="856004" cy="101566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1CC0625-1C96-BA62-AD9A-9114EEB75D92}"/>
                </a:ext>
              </a:extLst>
            </p:cNvPr>
            <p:cNvGrpSpPr/>
            <p:nvPr/>
          </p:nvGrpSpPr>
          <p:grpSpPr>
            <a:xfrm>
              <a:off x="6381752" y="1635100"/>
              <a:ext cx="4948558" cy="1015663"/>
              <a:chOff x="6381752" y="619437"/>
              <a:chExt cx="4948558" cy="101566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E59E44-1842-F80E-5D55-8D8F67E56399}"/>
                  </a:ext>
                </a:extLst>
              </p:cNvPr>
              <p:cNvSpPr txBox="1"/>
              <p:nvPr/>
            </p:nvSpPr>
            <p:spPr>
              <a:xfrm>
                <a:off x="7714510" y="859917"/>
                <a:ext cx="3615800" cy="52322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ko-KR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데이터 수집 및 </a:t>
                </a:r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전처리</a:t>
                </a:r>
                <a:endPara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2CC5E98-813A-FA76-E3A5-A54B8F2AFE2F}"/>
                  </a:ext>
                </a:extLst>
              </p:cNvPr>
              <p:cNvSpPr txBox="1"/>
              <p:nvPr/>
            </p:nvSpPr>
            <p:spPr>
              <a:xfrm>
                <a:off x="6381752" y="619437"/>
                <a:ext cx="856004" cy="101566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9BC1793-E8A8-F682-F101-43DE8EF85E87}"/>
              </a:ext>
            </a:extLst>
          </p:cNvPr>
          <p:cNvGrpSpPr/>
          <p:nvPr/>
        </p:nvGrpSpPr>
        <p:grpSpPr>
          <a:xfrm>
            <a:off x="6381752" y="2608362"/>
            <a:ext cx="4082284" cy="1974164"/>
            <a:chOff x="6381752" y="676599"/>
            <a:chExt cx="4082284" cy="197416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FEBC52D-75EE-712A-812E-910912B50BE1}"/>
                </a:ext>
              </a:extLst>
            </p:cNvPr>
            <p:cNvGrpSpPr/>
            <p:nvPr/>
          </p:nvGrpSpPr>
          <p:grpSpPr>
            <a:xfrm>
              <a:off x="6381752" y="676599"/>
              <a:ext cx="3318429" cy="1015663"/>
              <a:chOff x="6381752" y="676599"/>
              <a:chExt cx="3318429" cy="1015663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CDE46-ADA5-4D8C-4DB2-818DB49FC092}"/>
                  </a:ext>
                </a:extLst>
              </p:cNvPr>
              <p:cNvSpPr txBox="1"/>
              <p:nvPr/>
            </p:nvSpPr>
            <p:spPr>
              <a:xfrm>
                <a:off x="7714510" y="922820"/>
                <a:ext cx="1985671" cy="52322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EDA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B050C4-B6AF-5D80-0BFF-7461A8EFC1F8}"/>
                  </a:ext>
                </a:extLst>
              </p:cNvPr>
              <p:cNvSpPr txBox="1"/>
              <p:nvPr/>
            </p:nvSpPr>
            <p:spPr>
              <a:xfrm>
                <a:off x="6381752" y="676599"/>
                <a:ext cx="856004" cy="101566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F3EFBC5-F15D-D341-81E3-205EF1889260}"/>
                </a:ext>
              </a:extLst>
            </p:cNvPr>
            <p:cNvGrpSpPr/>
            <p:nvPr/>
          </p:nvGrpSpPr>
          <p:grpSpPr>
            <a:xfrm>
              <a:off x="6381752" y="1635100"/>
              <a:ext cx="4082284" cy="1015663"/>
              <a:chOff x="6381752" y="619437"/>
              <a:chExt cx="4082284" cy="101566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0FF718-CE52-6224-E1DD-7668C485DA9B}"/>
                  </a:ext>
                </a:extLst>
              </p:cNvPr>
              <p:cNvSpPr txBox="1"/>
              <p:nvPr/>
            </p:nvSpPr>
            <p:spPr>
              <a:xfrm>
                <a:off x="7714510" y="859917"/>
                <a:ext cx="2749526" cy="52322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ko-KR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안전지수 모델링</a:t>
                </a:r>
                <a:endPara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F02CAB3-84EC-2155-A5A9-76B67EC0E826}"/>
                  </a:ext>
                </a:extLst>
              </p:cNvPr>
              <p:cNvSpPr txBox="1"/>
              <p:nvPr/>
            </p:nvSpPr>
            <p:spPr>
              <a:xfrm>
                <a:off x="6381752" y="619437"/>
                <a:ext cx="856004" cy="101566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C164273-7856-6721-89D7-A109B9517D19}"/>
              </a:ext>
            </a:extLst>
          </p:cNvPr>
          <p:cNvGrpSpPr/>
          <p:nvPr/>
        </p:nvGrpSpPr>
        <p:grpSpPr>
          <a:xfrm>
            <a:off x="6381752" y="4482963"/>
            <a:ext cx="5457322" cy="2031326"/>
            <a:chOff x="6381752" y="619437"/>
            <a:chExt cx="5457322" cy="203132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DE3ACCF-94C5-C0EB-A53E-34FFF48679A0}"/>
                </a:ext>
              </a:extLst>
            </p:cNvPr>
            <p:cNvGrpSpPr/>
            <p:nvPr/>
          </p:nvGrpSpPr>
          <p:grpSpPr>
            <a:xfrm>
              <a:off x="6381752" y="619437"/>
              <a:ext cx="5457322" cy="1015663"/>
              <a:chOff x="6381752" y="619437"/>
              <a:chExt cx="5457322" cy="1015663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B33D56-24D4-84BC-C987-60DC45B8B8F7}"/>
                  </a:ext>
                </a:extLst>
              </p:cNvPr>
              <p:cNvSpPr txBox="1"/>
              <p:nvPr/>
            </p:nvSpPr>
            <p:spPr>
              <a:xfrm>
                <a:off x="7714510" y="859917"/>
                <a:ext cx="4124564" cy="52322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ko-KR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여행안전지역 시각화</a:t>
                </a:r>
                <a:endPara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09CA23-AFA9-DB5A-AC21-0876F2E7E22E}"/>
                  </a:ext>
                </a:extLst>
              </p:cNvPr>
              <p:cNvSpPr txBox="1"/>
              <p:nvPr/>
            </p:nvSpPr>
            <p:spPr>
              <a:xfrm>
                <a:off x="6381752" y="619437"/>
                <a:ext cx="856004" cy="101566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9C1FBE4-C59D-AE7A-F933-BD84A9570C6C}"/>
                </a:ext>
              </a:extLst>
            </p:cNvPr>
            <p:cNvGrpSpPr/>
            <p:nvPr/>
          </p:nvGrpSpPr>
          <p:grpSpPr>
            <a:xfrm>
              <a:off x="6381752" y="1635100"/>
              <a:ext cx="4192287" cy="1015663"/>
              <a:chOff x="6381752" y="619437"/>
              <a:chExt cx="4192287" cy="101566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9CE8D7-4E70-1297-83A2-ED8C2BD8E6F4}"/>
                  </a:ext>
                </a:extLst>
              </p:cNvPr>
              <p:cNvSpPr txBox="1"/>
              <p:nvPr/>
            </p:nvSpPr>
            <p:spPr>
              <a:xfrm>
                <a:off x="7714510" y="859917"/>
                <a:ext cx="2859529" cy="52322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ko-KR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한계점 및 시행착오</a:t>
                </a:r>
                <a:endPara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07B41DA-A3CB-A50E-DDEE-1C4B84F9A0CB}"/>
                  </a:ext>
                </a:extLst>
              </p:cNvPr>
              <p:cNvSpPr txBox="1"/>
              <p:nvPr/>
            </p:nvSpPr>
            <p:spPr>
              <a:xfrm>
                <a:off x="6381752" y="619437"/>
                <a:ext cx="856004" cy="101566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57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2806882" y="3364896"/>
            <a:ext cx="7115449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한계점 및 시행착오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80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ángulo 59">
            <a:extLst>
              <a:ext uri="{FF2B5EF4-FFF2-40B4-BE49-F238E27FC236}">
                <a16:creationId xmlns:a16="http://schemas.microsoft.com/office/drawing/2014/main" id="{07DA0F17-D66B-2F40-A32E-7C23261EBFC5}"/>
              </a:ext>
            </a:extLst>
          </p:cNvPr>
          <p:cNvSpPr/>
          <p:nvPr/>
        </p:nvSpPr>
        <p:spPr>
          <a:xfrm>
            <a:off x="-131618" y="2825345"/>
            <a:ext cx="12191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87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71336c70e_0_2"/>
          <p:cNvSpPr/>
          <p:nvPr/>
        </p:nvSpPr>
        <p:spPr>
          <a:xfrm>
            <a:off x="-415638" y="262253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시행착오</a:t>
            </a:r>
            <a:endParaRPr sz="4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2171336c70e_0_2"/>
          <p:cNvSpPr/>
          <p:nvPr/>
        </p:nvSpPr>
        <p:spPr>
          <a:xfrm>
            <a:off x="419098" y="1246926"/>
            <a:ext cx="11187600" cy="4925400"/>
          </a:xfrm>
          <a:prstGeom prst="rect">
            <a:avLst/>
          </a:prstGeom>
          <a:solidFill>
            <a:srgbClr val="EA8D8D">
              <a:alpha val="3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117" name="Google Shape;117;g2171336c70e_0_2"/>
          <p:cNvSpPr txBox="1"/>
          <p:nvPr/>
        </p:nvSpPr>
        <p:spPr>
          <a:xfrm>
            <a:off x="1006100" y="1493713"/>
            <a:ext cx="967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/>
              <a:t>df_concat2</a:t>
            </a:r>
            <a:r>
              <a:rPr lang="es-ES" sz="1600"/>
              <a:t> : 각 컬럼별 결측치 9999x값으로 대체</a:t>
            </a:r>
            <a:endParaRPr sz="1600"/>
          </a:p>
        </p:txBody>
      </p:sp>
      <p:pic>
        <p:nvPicPr>
          <p:cNvPr id="118" name="Google Shape;118;g2171336c70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00" y="2097575"/>
            <a:ext cx="10179800" cy="3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71336c70e_0_10"/>
          <p:cNvSpPr/>
          <p:nvPr/>
        </p:nvSpPr>
        <p:spPr>
          <a:xfrm>
            <a:off x="-415638" y="262253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시행착오</a:t>
            </a:r>
            <a:endParaRPr sz="4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171336c70e_0_10"/>
          <p:cNvSpPr/>
          <p:nvPr/>
        </p:nvSpPr>
        <p:spPr>
          <a:xfrm>
            <a:off x="419098" y="1246926"/>
            <a:ext cx="11187600" cy="4925400"/>
          </a:xfrm>
          <a:prstGeom prst="rect">
            <a:avLst/>
          </a:prstGeom>
          <a:solidFill>
            <a:srgbClr val="EA8D8D">
              <a:alpha val="3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125" name="Google Shape;125;g2171336c70e_0_10"/>
          <p:cNvSpPr txBox="1"/>
          <p:nvPr/>
        </p:nvSpPr>
        <p:spPr>
          <a:xfrm>
            <a:off x="1006100" y="1493713"/>
            <a:ext cx="967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/>
              <a:t>df_concat3</a:t>
            </a:r>
            <a:r>
              <a:rPr lang="es-ES" sz="1600"/>
              <a:t> : visit_cnt 컬럼 추가</a:t>
            </a:r>
            <a:endParaRPr sz="1600"/>
          </a:p>
        </p:txBody>
      </p:sp>
      <p:pic>
        <p:nvPicPr>
          <p:cNvPr id="126" name="Google Shape;126;g2171336c70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75" y="2137775"/>
            <a:ext cx="10179800" cy="37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171336c70e_0_10"/>
          <p:cNvSpPr txBox="1"/>
          <p:nvPr/>
        </p:nvSpPr>
        <p:spPr>
          <a:xfrm>
            <a:off x="2815525" y="2137775"/>
            <a:ext cx="951000" cy="3759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71336c70e_0_19"/>
          <p:cNvSpPr/>
          <p:nvPr/>
        </p:nvSpPr>
        <p:spPr>
          <a:xfrm>
            <a:off x="-415638" y="262253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시행착오</a:t>
            </a:r>
            <a:endParaRPr sz="4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171336c70e_0_19"/>
          <p:cNvSpPr/>
          <p:nvPr/>
        </p:nvSpPr>
        <p:spPr>
          <a:xfrm>
            <a:off x="419098" y="1246926"/>
            <a:ext cx="11187600" cy="4925400"/>
          </a:xfrm>
          <a:prstGeom prst="rect">
            <a:avLst/>
          </a:prstGeom>
          <a:solidFill>
            <a:srgbClr val="EA8D8D">
              <a:alpha val="3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134" name="Google Shape;134;g2171336c70e_0_19"/>
          <p:cNvSpPr txBox="1"/>
          <p:nvPr/>
        </p:nvSpPr>
        <p:spPr>
          <a:xfrm>
            <a:off x="1006100" y="1493713"/>
            <a:ext cx="967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/>
              <a:t>df_concat4</a:t>
            </a:r>
            <a:r>
              <a:rPr lang="es-ES" sz="1700"/>
              <a:t> : </a:t>
            </a:r>
            <a:r>
              <a:rPr lang="es-ES" sz="1600" b="1">
                <a:solidFill>
                  <a:schemeClr val="dk1"/>
                </a:solidFill>
              </a:rPr>
              <a:t>도시명이 잘못들어간경우 + 현재 사용하지 않는(사라진) 지역명을 정상적으로 바꿈</a:t>
            </a:r>
            <a:endParaRPr sz="2200"/>
          </a:p>
        </p:txBody>
      </p:sp>
      <p:pic>
        <p:nvPicPr>
          <p:cNvPr id="135" name="Google Shape;135;g2171336c70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13" y="1940125"/>
            <a:ext cx="10251776" cy="402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71336c70e_0_27"/>
          <p:cNvSpPr/>
          <p:nvPr/>
        </p:nvSpPr>
        <p:spPr>
          <a:xfrm>
            <a:off x="-415638" y="262253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시행착오</a:t>
            </a:r>
            <a:endParaRPr sz="4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171336c70e_0_27"/>
          <p:cNvSpPr/>
          <p:nvPr/>
        </p:nvSpPr>
        <p:spPr>
          <a:xfrm>
            <a:off x="419098" y="1246926"/>
            <a:ext cx="11187600" cy="4925400"/>
          </a:xfrm>
          <a:prstGeom prst="rect">
            <a:avLst/>
          </a:prstGeom>
          <a:solidFill>
            <a:srgbClr val="EA8D8D">
              <a:alpha val="3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142" name="Google Shape;142;g2171336c70e_0_27"/>
          <p:cNvSpPr txBox="1"/>
          <p:nvPr/>
        </p:nvSpPr>
        <p:spPr>
          <a:xfrm>
            <a:off x="523900" y="1506550"/>
            <a:ext cx="114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/>
              <a:t>df_concat5</a:t>
            </a:r>
            <a:r>
              <a:rPr lang="es-ES" sz="1700"/>
              <a:t> : </a:t>
            </a:r>
            <a:r>
              <a:rPr lang="es-ES" sz="1600" b="1">
                <a:solidFill>
                  <a:schemeClr val="dk1"/>
                </a:solidFill>
              </a:rPr>
              <a:t> 세종특별자치시 공주시에 할당되어 있는 cctv_cnt값을 충청남도 공주시 cctv_cnt에 더하고 해당 컬럼 제거 </a:t>
            </a:r>
            <a:endParaRPr sz="2200"/>
          </a:p>
        </p:txBody>
      </p:sp>
      <p:pic>
        <p:nvPicPr>
          <p:cNvPr id="143" name="Google Shape;143;g2171336c70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00" y="1937650"/>
            <a:ext cx="10215801" cy="40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71336c70e_0_34"/>
          <p:cNvSpPr/>
          <p:nvPr/>
        </p:nvSpPr>
        <p:spPr>
          <a:xfrm>
            <a:off x="-415638" y="262253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시행착오</a:t>
            </a:r>
            <a:endParaRPr sz="4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171336c70e_0_34"/>
          <p:cNvSpPr/>
          <p:nvPr/>
        </p:nvSpPr>
        <p:spPr>
          <a:xfrm>
            <a:off x="419098" y="1246926"/>
            <a:ext cx="11187600" cy="4925400"/>
          </a:xfrm>
          <a:prstGeom prst="rect">
            <a:avLst/>
          </a:prstGeom>
          <a:solidFill>
            <a:srgbClr val="EA8D8D">
              <a:alpha val="3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150" name="Google Shape;150;g2171336c70e_0_34"/>
          <p:cNvSpPr txBox="1"/>
          <p:nvPr/>
        </p:nvSpPr>
        <p:spPr>
          <a:xfrm>
            <a:off x="1006100" y="1493713"/>
            <a:ext cx="967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/>
              <a:t>df_concat6</a:t>
            </a:r>
            <a:r>
              <a:rPr lang="es-ES" sz="1700"/>
              <a:t> : </a:t>
            </a:r>
            <a:r>
              <a:rPr lang="es-ES" sz="1600" b="1">
                <a:solidFill>
                  <a:schemeClr val="dk1"/>
                </a:solidFill>
              </a:rPr>
              <a:t>mean_hours / mean_days 추가</a:t>
            </a:r>
            <a:endParaRPr sz="2200"/>
          </a:p>
        </p:txBody>
      </p:sp>
      <p:pic>
        <p:nvPicPr>
          <p:cNvPr id="151" name="Google Shape;151;g2171336c70e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00" y="1940125"/>
            <a:ext cx="10217500" cy="40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171336c70e_0_34"/>
          <p:cNvSpPr txBox="1"/>
          <p:nvPr/>
        </p:nvSpPr>
        <p:spPr>
          <a:xfrm>
            <a:off x="9271675" y="2202075"/>
            <a:ext cx="951000" cy="3759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171336c70e_0_34"/>
          <p:cNvSpPr txBox="1"/>
          <p:nvPr/>
        </p:nvSpPr>
        <p:spPr>
          <a:xfrm>
            <a:off x="10222675" y="2202075"/>
            <a:ext cx="951000" cy="3759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171336c70e_0_34"/>
          <p:cNvSpPr txBox="1"/>
          <p:nvPr/>
        </p:nvSpPr>
        <p:spPr>
          <a:xfrm>
            <a:off x="9271675" y="2202075"/>
            <a:ext cx="951000" cy="238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171336c70e_0_34"/>
          <p:cNvSpPr txBox="1"/>
          <p:nvPr/>
        </p:nvSpPr>
        <p:spPr>
          <a:xfrm>
            <a:off x="10222675" y="2202075"/>
            <a:ext cx="951000" cy="238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71336c70e_0_41"/>
          <p:cNvSpPr/>
          <p:nvPr/>
        </p:nvSpPr>
        <p:spPr>
          <a:xfrm>
            <a:off x="-415638" y="262253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시행착오</a:t>
            </a:r>
            <a:endParaRPr sz="4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171336c70e_0_41"/>
          <p:cNvSpPr/>
          <p:nvPr/>
        </p:nvSpPr>
        <p:spPr>
          <a:xfrm>
            <a:off x="419098" y="1246926"/>
            <a:ext cx="11187600" cy="4925400"/>
          </a:xfrm>
          <a:prstGeom prst="rect">
            <a:avLst/>
          </a:prstGeom>
          <a:solidFill>
            <a:srgbClr val="EA8D8D">
              <a:alpha val="3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162" name="Google Shape;162;g2171336c70e_0_41"/>
          <p:cNvSpPr txBox="1"/>
          <p:nvPr/>
        </p:nvSpPr>
        <p:spPr>
          <a:xfrm>
            <a:off x="1006100" y="1493713"/>
            <a:ext cx="967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/>
              <a:t>df_concat7</a:t>
            </a:r>
            <a:r>
              <a:rPr lang="es-ES" sz="1700" b="1"/>
              <a:t> : strlamp drop + 세종시 하나로 통일 -&gt; new_state 기준으로 merge </a:t>
            </a:r>
            <a:endParaRPr sz="2200" b="1"/>
          </a:p>
        </p:txBody>
      </p:sp>
      <p:pic>
        <p:nvPicPr>
          <p:cNvPr id="163" name="Google Shape;163;g2171336c70e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00" y="1940125"/>
            <a:ext cx="10215799" cy="40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71336c70e_0_58"/>
          <p:cNvSpPr/>
          <p:nvPr/>
        </p:nvSpPr>
        <p:spPr>
          <a:xfrm>
            <a:off x="-415638" y="262253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시행착오</a:t>
            </a:r>
            <a:endParaRPr sz="4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171336c70e_0_58"/>
          <p:cNvSpPr/>
          <p:nvPr/>
        </p:nvSpPr>
        <p:spPr>
          <a:xfrm>
            <a:off x="419098" y="1246926"/>
            <a:ext cx="11187600" cy="4925400"/>
          </a:xfrm>
          <a:prstGeom prst="rect">
            <a:avLst/>
          </a:prstGeom>
          <a:solidFill>
            <a:srgbClr val="EA8D8D">
              <a:alpha val="3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170" name="Google Shape;170;g2171336c70e_0_58"/>
          <p:cNvSpPr txBox="1"/>
          <p:nvPr/>
        </p:nvSpPr>
        <p:spPr>
          <a:xfrm>
            <a:off x="1006100" y="1493713"/>
            <a:ext cx="967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/>
              <a:t>df_concat8</a:t>
            </a:r>
            <a:r>
              <a:rPr lang="es-ES" sz="1700"/>
              <a:t> : </a:t>
            </a:r>
            <a:r>
              <a:rPr lang="es-ES" sz="1600" b="1">
                <a:solidFill>
                  <a:schemeClr val="dk1"/>
                </a:solidFill>
              </a:rPr>
              <a:t>각 컬럼별 결측치 중앙값으로 대체</a:t>
            </a:r>
            <a:endParaRPr sz="2200"/>
          </a:p>
        </p:txBody>
      </p:sp>
      <p:pic>
        <p:nvPicPr>
          <p:cNvPr id="171" name="Google Shape;171;g2171336c70e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00" y="1940125"/>
            <a:ext cx="10215801" cy="40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71336c70e_0_65"/>
          <p:cNvSpPr/>
          <p:nvPr/>
        </p:nvSpPr>
        <p:spPr>
          <a:xfrm>
            <a:off x="-415638" y="262253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시행착오</a:t>
            </a:r>
            <a:endParaRPr sz="4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171336c70e_0_65"/>
          <p:cNvSpPr/>
          <p:nvPr/>
        </p:nvSpPr>
        <p:spPr>
          <a:xfrm>
            <a:off x="419098" y="1246926"/>
            <a:ext cx="11187600" cy="4925400"/>
          </a:xfrm>
          <a:prstGeom prst="rect">
            <a:avLst/>
          </a:prstGeom>
          <a:solidFill>
            <a:srgbClr val="EA8D8D">
              <a:alpha val="329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178" name="Google Shape;178;g2171336c70e_0_65"/>
          <p:cNvSpPr txBox="1"/>
          <p:nvPr/>
        </p:nvSpPr>
        <p:spPr>
          <a:xfrm>
            <a:off x="1006100" y="1493713"/>
            <a:ext cx="967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/>
              <a:t>df_concat9</a:t>
            </a:r>
            <a:r>
              <a:rPr lang="es-ES" sz="1700"/>
              <a:t> : </a:t>
            </a:r>
            <a:r>
              <a:rPr lang="es-ES" sz="1600" b="1">
                <a:solidFill>
                  <a:schemeClr val="dk1"/>
                </a:solidFill>
              </a:rPr>
              <a:t>mean_hours 기준으로 state별 top5 추출</a:t>
            </a:r>
            <a:endParaRPr sz="2200"/>
          </a:p>
        </p:txBody>
      </p:sp>
      <p:pic>
        <p:nvPicPr>
          <p:cNvPr id="179" name="Google Shape;179;g2171336c70e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00" y="1945450"/>
            <a:ext cx="10215801" cy="401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2995880" y="3321974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추진배경</a:t>
            </a:r>
            <a:endParaRPr lang="en-US" sz="72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61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3;p12">
            <a:extLst>
              <a:ext uri="{FF2B5EF4-FFF2-40B4-BE49-F238E27FC236}">
                <a16:creationId xmlns:a16="http://schemas.microsoft.com/office/drawing/2014/main" id="{EA9E9D82-70A4-C847-B00F-E5E1C2FFA248}"/>
              </a:ext>
            </a:extLst>
          </p:cNvPr>
          <p:cNvSpPr txBox="1">
            <a:spLocks/>
          </p:cNvSpPr>
          <p:nvPr/>
        </p:nvSpPr>
        <p:spPr>
          <a:xfrm>
            <a:off x="1729104" y="2330787"/>
            <a:ext cx="8516331" cy="26984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감사합니다 </a:t>
            </a:r>
            <a:r>
              <a:rPr lang="en-US" altLang="ko-KR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altLang="ko-KR" sz="72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_ac" panose="020B0600000101010101" pitchFamily="50" charset="-127"/>
                <a:cs typeface="Arial" panose="020B0604020202020204" pitchFamily="34" charset="0"/>
              </a:rPr>
              <a:t>Thank</a:t>
            </a:r>
            <a:r>
              <a:rPr lang="ko-KR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스퀘어_ac" panose="020B0600000101010101" pitchFamily="50" charset="-127"/>
                <a:cs typeface="Arial" panose="020B0604020202020204" pitchFamily="34" charset="0"/>
              </a:rPr>
              <a:t>you!</a:t>
            </a:r>
            <a:endParaRPr lang="en" sz="6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EEB6E9-8C17-9145-87F8-7B27BCF4F2D3}"/>
              </a:ext>
            </a:extLst>
          </p:cNvPr>
          <p:cNvCxnSpPr>
            <a:cxnSpLocks/>
          </p:cNvCxnSpPr>
          <p:nvPr/>
        </p:nvCxnSpPr>
        <p:spPr>
          <a:xfrm>
            <a:off x="0" y="1739047"/>
            <a:ext cx="12192000" cy="0"/>
          </a:xfrm>
          <a:prstGeom prst="line">
            <a:avLst/>
          </a:prstGeom>
          <a:ln>
            <a:gradFill>
              <a:gsLst>
                <a:gs pos="0">
                  <a:srgbClr val="A890FE"/>
                </a:gs>
                <a:gs pos="99000">
                  <a:srgbClr val="EA8D8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0D054A1-820F-1D47-87C9-77F08DC5C9D5}"/>
              </a:ext>
            </a:extLst>
          </p:cNvPr>
          <p:cNvCxnSpPr>
            <a:cxnSpLocks/>
          </p:cNvCxnSpPr>
          <p:nvPr/>
        </p:nvCxnSpPr>
        <p:spPr>
          <a:xfrm>
            <a:off x="0" y="5612547"/>
            <a:ext cx="12192000" cy="0"/>
          </a:xfrm>
          <a:prstGeom prst="line">
            <a:avLst/>
          </a:prstGeom>
          <a:ln>
            <a:gradFill>
              <a:gsLst>
                <a:gs pos="0">
                  <a:srgbClr val="A890FE"/>
                </a:gs>
                <a:gs pos="99000">
                  <a:srgbClr val="EA8D8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68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B375544-5E12-ED4B-B98E-35E2CD44CBFA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추진배경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029AE-73CE-05D0-1067-AB54FDAE5C87}"/>
              </a:ext>
            </a:extLst>
          </p:cNvPr>
          <p:cNvSpPr/>
          <p:nvPr/>
        </p:nvSpPr>
        <p:spPr>
          <a:xfrm>
            <a:off x="322116" y="5867014"/>
            <a:ext cx="11187547" cy="640693"/>
          </a:xfrm>
          <a:prstGeom prst="rect">
            <a:avLst/>
          </a:prstGeom>
          <a:solidFill>
            <a:srgbClr val="EA8D8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안전지수 개발해서 혼자 여행해도 안전한 지역 시각화해서 보여주자</a:t>
            </a: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3E630-AB39-6F00-2E2D-749DB9F27CB9}"/>
              </a:ext>
            </a:extLst>
          </p:cNvPr>
          <p:cNvSpPr txBox="1"/>
          <p:nvPr/>
        </p:nvSpPr>
        <p:spPr>
          <a:xfrm>
            <a:off x="535128" y="1349593"/>
            <a:ext cx="56561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국내여행 활기, 제주만 빼고…코로나 이전 수요 넘었다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매일경제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_20230307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스퀘어_ac" panose="020B0600000101010101" pitchFamily="50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코로나19 ‘엔데믹’ 기대↑…국내외 여행상품 판매 2~4배 폭증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스퀘어_ac" panose="020B0600000101010101" pitchFamily="50" charset="-127"/>
              </a:rPr>
              <a:t>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매일경제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_20230307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스퀘어_ac" panose="020B0600000101010101" pitchFamily="50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엔데믹에 여행 늘어…1월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철도·항공권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카드결제 두 배로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스퀘어_ac" panose="020B0600000101010101" pitchFamily="50" charset="-127"/>
              </a:rPr>
              <a:t>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스퀘어_ac" panose="020B0600000101010101" pitchFamily="50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스퀘어_ac" panose="020B0600000101010101" pitchFamily="50" charset="-127"/>
              </a:rPr>
              <a:t>한국경제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스퀘어_ac" panose="020B0600000101010101" pitchFamily="50" charset="-127"/>
              </a:rPr>
              <a:t>_20230303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99B56F-BE2C-CCFC-1210-025B72A5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301" y="1342534"/>
            <a:ext cx="5262996" cy="22963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2D5CAF-9E0C-9167-6EED-A38CB3B2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725" y="3734085"/>
            <a:ext cx="5292147" cy="171946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C48BC65-D3F2-78D6-C765-C43D1FF88388}"/>
              </a:ext>
            </a:extLst>
          </p:cNvPr>
          <p:cNvSpPr/>
          <p:nvPr/>
        </p:nvSpPr>
        <p:spPr>
          <a:xfrm>
            <a:off x="6095999" y="4017818"/>
            <a:ext cx="1537856" cy="1435731"/>
          </a:xfrm>
          <a:prstGeom prst="ellipse">
            <a:avLst/>
          </a:prstGeom>
          <a:noFill/>
          <a:ln w="38100">
            <a:solidFill>
              <a:srgbClr val="A89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D42B77-9548-24D0-8FBB-99BA75C428DF}"/>
              </a:ext>
            </a:extLst>
          </p:cNvPr>
          <p:cNvCxnSpPr>
            <a:cxnSpLocks/>
          </p:cNvCxnSpPr>
          <p:nvPr/>
        </p:nvCxnSpPr>
        <p:spPr>
          <a:xfrm flipV="1">
            <a:off x="9490364" y="2763982"/>
            <a:ext cx="1614055" cy="381599"/>
          </a:xfrm>
          <a:prstGeom prst="straightConnector1">
            <a:avLst/>
          </a:prstGeom>
          <a:ln w="57150">
            <a:solidFill>
              <a:srgbClr val="A890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21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6000"/>
              </a:srgbClr>
            </a:gs>
            <a:gs pos="99000">
              <a:srgbClr val="A890FE">
                <a:alpha val="3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3107958" y="-1454610"/>
            <a:ext cx="7298135" cy="5263379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dirty="0">
                <a:gradFill>
                  <a:gsLst>
                    <a:gs pos="0">
                      <a:srgbClr val="EA8D8D"/>
                    </a:gs>
                    <a:gs pos="99000">
                      <a:srgbClr val="A890FE">
                        <a:alpha val="32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1942934" y="3301192"/>
            <a:ext cx="8094684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데이터 수집 및 </a:t>
            </a:r>
            <a:r>
              <a:rPr lang="ko-KR" altLang="en-US" sz="7200" b="1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전처리</a:t>
            </a:r>
            <a:endParaRPr lang="ko-KR" altLang="en-US" sz="72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4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-415638" y="262253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데이터 수집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Rounded Rectangle 3">
            <a:extLst>
              <a:ext uri="{FF2B5EF4-FFF2-40B4-BE49-F238E27FC236}">
                <a16:creationId xmlns:a16="http://schemas.microsoft.com/office/drawing/2014/main" id="{8A7E805C-C73B-EF45-AAFE-01EABADB118C}"/>
              </a:ext>
            </a:extLst>
          </p:cNvPr>
          <p:cNvSpPr/>
          <p:nvPr/>
        </p:nvSpPr>
        <p:spPr>
          <a:xfrm>
            <a:off x="8186551" y="1642830"/>
            <a:ext cx="3485906" cy="3462571"/>
          </a:xfrm>
          <a:prstGeom prst="roundRect">
            <a:avLst>
              <a:gd name="adj" fmla="val 0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rgbClr val="000000"/>
              </a:solidFill>
            </a:endParaRPr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9B45020B-2473-D355-7C0F-84601CBBFBF7}"/>
              </a:ext>
            </a:extLst>
          </p:cNvPr>
          <p:cNvSpPr/>
          <p:nvPr/>
        </p:nvSpPr>
        <p:spPr>
          <a:xfrm>
            <a:off x="8716826" y="1470979"/>
            <a:ext cx="2304467" cy="39911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A8D8D"/>
              </a:gs>
              <a:gs pos="98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인구사회학적요인</a:t>
            </a:r>
            <a:endParaRPr lang="en-US" dirty="0">
              <a:solidFill>
                <a:schemeClr val="bg1">
                  <a:lumMod val="9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A13EDA-650B-FF4A-759A-A9BE9723286D}"/>
              </a:ext>
            </a:extLst>
          </p:cNvPr>
          <p:cNvGrpSpPr/>
          <p:nvPr/>
        </p:nvGrpSpPr>
        <p:grpSpPr>
          <a:xfrm>
            <a:off x="8414403" y="2279072"/>
            <a:ext cx="1385452" cy="1461656"/>
            <a:chOff x="3005547" y="1908463"/>
            <a:chExt cx="1385452" cy="1461656"/>
          </a:xfrm>
        </p:grpSpPr>
        <p:sp>
          <p:nvSpPr>
            <p:cNvPr id="32" name="원통형 31">
              <a:extLst>
                <a:ext uri="{FF2B5EF4-FFF2-40B4-BE49-F238E27FC236}">
                  <a16:creationId xmlns:a16="http://schemas.microsoft.com/office/drawing/2014/main" id="{E8B434F2-B356-E044-DB85-4D6F2EDC4418}"/>
                </a:ext>
              </a:extLst>
            </p:cNvPr>
            <p:cNvSpPr/>
            <p:nvPr/>
          </p:nvSpPr>
          <p:spPr>
            <a:xfrm>
              <a:off x="3005547" y="1908463"/>
              <a:ext cx="1385452" cy="512618"/>
            </a:xfrm>
            <a:prstGeom prst="can">
              <a:avLst/>
            </a:prstGeom>
            <a:solidFill>
              <a:srgbClr val="A890FE">
                <a:alpha val="68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KOSIS(csv)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6ED10E-5805-8A27-63F2-82E0C29F1911}"/>
                </a:ext>
              </a:extLst>
            </p:cNvPr>
            <p:cNvSpPr/>
            <p:nvPr/>
          </p:nvSpPr>
          <p:spPr>
            <a:xfrm>
              <a:off x="3122618" y="2712027"/>
              <a:ext cx="1165165" cy="367146"/>
            </a:xfrm>
            <a:prstGeom prst="rect">
              <a:avLst/>
            </a:prstGeom>
            <a:solidFill>
              <a:srgbClr val="CCD1EC">
                <a:alpha val="65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인구밀도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5AB4BAF-70F4-CC1E-14D0-160CD51037E2}"/>
                </a:ext>
              </a:extLst>
            </p:cNvPr>
            <p:cNvCxnSpPr/>
            <p:nvPr/>
          </p:nvCxnSpPr>
          <p:spPr>
            <a:xfrm>
              <a:off x="3691346" y="3079173"/>
              <a:ext cx="0" cy="29094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369DCBE-7EC6-51FF-E327-618584B277FC}"/>
                </a:ext>
              </a:extLst>
            </p:cNvPr>
            <p:cNvCxnSpPr/>
            <p:nvPr/>
          </p:nvCxnSpPr>
          <p:spPr>
            <a:xfrm>
              <a:off x="3698274" y="2421081"/>
              <a:ext cx="0" cy="29094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B90B7A7-E81A-6D5A-F42E-EFB63CF72DA1}"/>
              </a:ext>
            </a:extLst>
          </p:cNvPr>
          <p:cNvGrpSpPr/>
          <p:nvPr/>
        </p:nvGrpSpPr>
        <p:grpSpPr>
          <a:xfrm>
            <a:off x="9990929" y="2272145"/>
            <a:ext cx="1385452" cy="1468583"/>
            <a:chOff x="3005547" y="1901536"/>
            <a:chExt cx="1385452" cy="1468583"/>
          </a:xfrm>
        </p:grpSpPr>
        <p:sp>
          <p:nvSpPr>
            <p:cNvPr id="55" name="원통형 54">
              <a:extLst>
                <a:ext uri="{FF2B5EF4-FFF2-40B4-BE49-F238E27FC236}">
                  <a16:creationId xmlns:a16="http://schemas.microsoft.com/office/drawing/2014/main" id="{D6DE5489-4874-2808-C9F6-BDBC6CD99416}"/>
                </a:ext>
              </a:extLst>
            </p:cNvPr>
            <p:cNvSpPr/>
            <p:nvPr/>
          </p:nvSpPr>
          <p:spPr>
            <a:xfrm>
              <a:off x="3005547" y="1901536"/>
              <a:ext cx="1385452" cy="512618"/>
            </a:xfrm>
            <a:prstGeom prst="can">
              <a:avLst/>
            </a:prstGeom>
            <a:solidFill>
              <a:srgbClr val="A890FE">
                <a:alpha val="68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데이터랩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(csv)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D84CD8D-ED63-83F6-F357-19366828DB05}"/>
                </a:ext>
              </a:extLst>
            </p:cNvPr>
            <p:cNvSpPr/>
            <p:nvPr/>
          </p:nvSpPr>
          <p:spPr>
            <a:xfrm>
              <a:off x="3122618" y="2712027"/>
              <a:ext cx="1165165" cy="367146"/>
            </a:xfrm>
            <a:prstGeom prst="rect">
              <a:avLst/>
            </a:prstGeom>
            <a:solidFill>
              <a:srgbClr val="CCD1EC">
                <a:alpha val="65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방문자수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4E0A678-7B94-5CFE-2D0A-ED6091B17B32}"/>
                </a:ext>
              </a:extLst>
            </p:cNvPr>
            <p:cNvCxnSpPr/>
            <p:nvPr/>
          </p:nvCxnSpPr>
          <p:spPr>
            <a:xfrm>
              <a:off x="3691346" y="3079173"/>
              <a:ext cx="0" cy="29094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ADEBAD9-996F-EF57-CAA1-3025C0117A3A}"/>
                </a:ext>
              </a:extLst>
            </p:cNvPr>
            <p:cNvCxnSpPr/>
            <p:nvPr/>
          </p:nvCxnSpPr>
          <p:spPr>
            <a:xfrm>
              <a:off x="3698274" y="2421081"/>
              <a:ext cx="0" cy="29094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4">
            <a:extLst>
              <a:ext uri="{FF2B5EF4-FFF2-40B4-BE49-F238E27FC236}">
                <a16:creationId xmlns:a16="http://schemas.microsoft.com/office/drawing/2014/main" id="{970C2EED-E5B7-9548-AF2C-DF8E81F8D18A}"/>
              </a:ext>
            </a:extLst>
          </p:cNvPr>
          <p:cNvSpPr/>
          <p:nvPr/>
        </p:nvSpPr>
        <p:spPr>
          <a:xfrm>
            <a:off x="692729" y="1665211"/>
            <a:ext cx="2080953" cy="3454044"/>
          </a:xfrm>
          <a:prstGeom prst="roundRect">
            <a:avLst>
              <a:gd name="adj" fmla="val 0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rgbClr val="000000"/>
              </a:solidFill>
            </a:endParaRPr>
          </a:p>
        </p:txBody>
      </p:sp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2197AEDE-6FF3-C0B1-1546-687031AEA6CC}"/>
              </a:ext>
            </a:extLst>
          </p:cNvPr>
          <p:cNvSpPr/>
          <p:nvPr/>
        </p:nvSpPr>
        <p:spPr>
          <a:xfrm>
            <a:off x="915787" y="1508887"/>
            <a:ext cx="1634836" cy="39911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A8D8D"/>
              </a:gs>
              <a:gs pos="98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안전위협요인</a:t>
            </a:r>
            <a:endParaRPr lang="en-US" dirty="0">
              <a:solidFill>
                <a:schemeClr val="bg1">
                  <a:lumMod val="9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943A909-467F-EC1E-E014-9E31FB107435}"/>
              </a:ext>
            </a:extLst>
          </p:cNvPr>
          <p:cNvGrpSpPr/>
          <p:nvPr/>
        </p:nvGrpSpPr>
        <p:grpSpPr>
          <a:xfrm>
            <a:off x="995731" y="2220188"/>
            <a:ext cx="1385452" cy="1484545"/>
            <a:chOff x="3005547" y="1908463"/>
            <a:chExt cx="1385452" cy="1461656"/>
          </a:xfrm>
        </p:grpSpPr>
        <p:sp>
          <p:nvSpPr>
            <p:cNvPr id="60" name="원통형 59">
              <a:extLst>
                <a:ext uri="{FF2B5EF4-FFF2-40B4-BE49-F238E27FC236}">
                  <a16:creationId xmlns:a16="http://schemas.microsoft.com/office/drawing/2014/main" id="{6470691F-EA71-FBBC-C64D-205E8B5A5B39}"/>
                </a:ext>
              </a:extLst>
            </p:cNvPr>
            <p:cNvSpPr/>
            <p:nvPr/>
          </p:nvSpPr>
          <p:spPr>
            <a:xfrm>
              <a:off x="3005547" y="1908463"/>
              <a:ext cx="1385452" cy="512618"/>
            </a:xfrm>
            <a:prstGeom prst="can">
              <a:avLst/>
            </a:prstGeom>
            <a:solidFill>
              <a:srgbClr val="A890FE">
                <a:alpha val="68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KOSIS(csv)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F1EBED-2D33-574E-1BA4-0951B52A7860}"/>
                </a:ext>
              </a:extLst>
            </p:cNvPr>
            <p:cNvSpPr/>
            <p:nvPr/>
          </p:nvSpPr>
          <p:spPr>
            <a:xfrm>
              <a:off x="3122618" y="2712027"/>
              <a:ext cx="1165165" cy="367146"/>
            </a:xfrm>
            <a:prstGeom prst="rect">
              <a:avLst/>
            </a:prstGeom>
            <a:solidFill>
              <a:srgbClr val="CCD1EC">
                <a:alpha val="65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범죄건수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56C14C7-61E2-6F3E-9142-4471647C508C}"/>
                </a:ext>
              </a:extLst>
            </p:cNvPr>
            <p:cNvCxnSpPr/>
            <p:nvPr/>
          </p:nvCxnSpPr>
          <p:spPr>
            <a:xfrm>
              <a:off x="3691346" y="3079173"/>
              <a:ext cx="0" cy="29094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7892035-E277-011D-82F7-5CFA833E1004}"/>
                </a:ext>
              </a:extLst>
            </p:cNvPr>
            <p:cNvCxnSpPr/>
            <p:nvPr/>
          </p:nvCxnSpPr>
          <p:spPr>
            <a:xfrm>
              <a:off x="3698274" y="2421081"/>
              <a:ext cx="0" cy="290946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AA7903F-6A73-53BF-EDA8-F86A461F10CD}"/>
              </a:ext>
            </a:extLst>
          </p:cNvPr>
          <p:cNvSpPr/>
          <p:nvPr/>
        </p:nvSpPr>
        <p:spPr>
          <a:xfrm>
            <a:off x="1100747" y="3674649"/>
            <a:ext cx="1175420" cy="585624"/>
          </a:xfrm>
          <a:prstGeom prst="rect">
            <a:avLst/>
          </a:prstGeom>
          <a:solidFill>
            <a:srgbClr val="D5E9FD">
              <a:alpha val="45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강력범죄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FD7A8E-C499-39B3-F223-3CDC357F9E96}"/>
              </a:ext>
            </a:extLst>
          </p:cNvPr>
          <p:cNvSpPr/>
          <p:nvPr/>
        </p:nvSpPr>
        <p:spPr>
          <a:xfrm>
            <a:off x="1100747" y="4315931"/>
            <a:ext cx="1175420" cy="585624"/>
          </a:xfrm>
          <a:prstGeom prst="rect">
            <a:avLst/>
          </a:prstGeom>
          <a:solidFill>
            <a:srgbClr val="D5E9FD">
              <a:alpha val="45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재산범죄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D976CE1A-C2DC-D649-9D23-B14A5422F2C3}"/>
              </a:ext>
            </a:extLst>
          </p:cNvPr>
          <p:cNvSpPr/>
          <p:nvPr/>
        </p:nvSpPr>
        <p:spPr>
          <a:xfrm>
            <a:off x="3181701" y="1656685"/>
            <a:ext cx="4618468" cy="3455644"/>
          </a:xfrm>
          <a:prstGeom prst="roundRect">
            <a:avLst>
              <a:gd name="adj" fmla="val 0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rgbClr val="000000"/>
              </a:solidFill>
            </a:endParaRPr>
          </a:p>
        </p:txBody>
      </p:sp>
      <p:sp>
        <p:nvSpPr>
          <p:cNvPr id="3" name="Rounded Rectangle 6">
            <a:extLst>
              <a:ext uri="{FF2B5EF4-FFF2-40B4-BE49-F238E27FC236}">
                <a16:creationId xmlns:a16="http://schemas.microsoft.com/office/drawing/2014/main" id="{47437CB2-0B6B-D6CA-1981-B707A5F70E61}"/>
              </a:ext>
            </a:extLst>
          </p:cNvPr>
          <p:cNvSpPr/>
          <p:nvPr/>
        </p:nvSpPr>
        <p:spPr>
          <a:xfrm>
            <a:off x="4101587" y="1493775"/>
            <a:ext cx="2805545" cy="39911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A8D8D"/>
              </a:gs>
              <a:gs pos="98000">
                <a:srgbClr val="A890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ko-KR" altLang="en-US" sz="1854" dirty="0">
                <a:solidFill>
                  <a:schemeClr val="bg1">
                    <a:lumMod val="9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사회기반시설요인</a:t>
            </a:r>
            <a:endParaRPr lang="en-US" sz="1854" dirty="0">
              <a:solidFill>
                <a:schemeClr val="bg1">
                  <a:lumMod val="9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D1B4F07-27A0-B3C4-9105-A9FDB774AF62}"/>
              </a:ext>
            </a:extLst>
          </p:cNvPr>
          <p:cNvGrpSpPr/>
          <p:nvPr/>
        </p:nvGrpSpPr>
        <p:grpSpPr>
          <a:xfrm>
            <a:off x="3597356" y="2190521"/>
            <a:ext cx="3761305" cy="1210769"/>
            <a:chOff x="3583502" y="1864939"/>
            <a:chExt cx="3761305" cy="1210769"/>
          </a:xfrm>
        </p:grpSpPr>
        <p:sp>
          <p:nvSpPr>
            <p:cNvPr id="24" name="원통형 23">
              <a:extLst>
                <a:ext uri="{FF2B5EF4-FFF2-40B4-BE49-F238E27FC236}">
                  <a16:creationId xmlns:a16="http://schemas.microsoft.com/office/drawing/2014/main" id="{060AC376-F227-E70E-D130-AD63F41F92D6}"/>
                </a:ext>
              </a:extLst>
            </p:cNvPr>
            <p:cNvSpPr/>
            <p:nvPr/>
          </p:nvSpPr>
          <p:spPr>
            <a:xfrm>
              <a:off x="3583502" y="1864939"/>
              <a:ext cx="3761305" cy="512618"/>
            </a:xfrm>
            <a:prstGeom prst="can">
              <a:avLst/>
            </a:prstGeom>
            <a:solidFill>
              <a:srgbClr val="A890FE">
                <a:alpha val="68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공공데이터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(csv)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73B602-491E-53CA-35A0-6B2171181CEA}"/>
                </a:ext>
              </a:extLst>
            </p:cNvPr>
            <p:cNvSpPr/>
            <p:nvPr/>
          </p:nvSpPr>
          <p:spPr>
            <a:xfrm>
              <a:off x="3583502" y="2708562"/>
              <a:ext cx="1165165" cy="367146"/>
            </a:xfrm>
            <a:prstGeom prst="rect">
              <a:avLst/>
            </a:prstGeom>
            <a:solidFill>
              <a:srgbClr val="CCD1EC">
                <a:alpha val="65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CCTV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2FF5806-4DF9-650B-EC60-AE96166C328E}"/>
                </a:ext>
              </a:extLst>
            </p:cNvPr>
            <p:cNvCxnSpPr>
              <a:cxnSpLocks/>
            </p:cNvCxnSpPr>
            <p:nvPr/>
          </p:nvCxnSpPr>
          <p:spPr>
            <a:xfrm>
              <a:off x="5458266" y="2377557"/>
              <a:ext cx="0" cy="175141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46C8FE1-2757-8EA7-942A-33BA5DD7E929}"/>
                </a:ext>
              </a:extLst>
            </p:cNvPr>
            <p:cNvSpPr/>
            <p:nvPr/>
          </p:nvSpPr>
          <p:spPr>
            <a:xfrm>
              <a:off x="4875684" y="2708562"/>
              <a:ext cx="1165165" cy="367146"/>
            </a:xfrm>
            <a:prstGeom prst="rect">
              <a:avLst/>
            </a:prstGeom>
            <a:solidFill>
              <a:srgbClr val="CCD1EC">
                <a:alpha val="65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보안등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0425541-5AF2-6B61-CF6E-1FB7F670FFF8}"/>
                </a:ext>
              </a:extLst>
            </p:cNvPr>
            <p:cNvSpPr/>
            <p:nvPr/>
          </p:nvSpPr>
          <p:spPr>
            <a:xfrm>
              <a:off x="6179642" y="2708560"/>
              <a:ext cx="1165165" cy="367146"/>
            </a:xfrm>
            <a:prstGeom prst="rect">
              <a:avLst/>
            </a:prstGeom>
            <a:solidFill>
              <a:srgbClr val="CCD1EC">
                <a:alpha val="65000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비상벨</a:t>
              </a: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BA866BF9-CF04-CBCE-2741-68792A50A88B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rot="10800000" flipV="1">
              <a:off x="4166086" y="2552698"/>
              <a:ext cx="2723163" cy="155864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3E29A75-EA83-2635-EFA7-8E3053EE315A}"/>
                </a:ext>
              </a:extLst>
            </p:cNvPr>
            <p:cNvCxnSpPr/>
            <p:nvPr/>
          </p:nvCxnSpPr>
          <p:spPr>
            <a:xfrm>
              <a:off x="6889249" y="2552698"/>
              <a:ext cx="0" cy="145473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0F0077B-5741-7B59-2A6A-278E0CCF0E1D}"/>
              </a:ext>
            </a:extLst>
          </p:cNvPr>
          <p:cNvGrpSpPr/>
          <p:nvPr/>
        </p:nvGrpSpPr>
        <p:grpSpPr>
          <a:xfrm>
            <a:off x="3597354" y="2855539"/>
            <a:ext cx="3877515" cy="1436634"/>
            <a:chOff x="3694338" y="2855539"/>
            <a:chExt cx="3877515" cy="1436634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E6AF92C6-FBC7-D86C-5428-36DB1B6766FD}"/>
                </a:ext>
              </a:extLst>
            </p:cNvPr>
            <p:cNvCxnSpPr>
              <a:cxnSpLocks/>
            </p:cNvCxnSpPr>
            <p:nvPr/>
          </p:nvCxnSpPr>
          <p:spPr>
            <a:xfrm>
              <a:off x="5569100" y="2855539"/>
              <a:ext cx="0" cy="175141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BCD82A65-4BDC-21E6-6B59-E99124EBCC66}"/>
                </a:ext>
              </a:extLst>
            </p:cNvPr>
            <p:cNvGrpSpPr/>
            <p:nvPr/>
          </p:nvGrpSpPr>
          <p:grpSpPr>
            <a:xfrm>
              <a:off x="3694338" y="3403614"/>
              <a:ext cx="1175420" cy="885095"/>
              <a:chOff x="3428952" y="3415144"/>
              <a:chExt cx="1175420" cy="885095"/>
            </a:xfrm>
          </p:grpSpPr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2C9B5A2C-7081-5C1F-2823-083A6AB7E5A2}"/>
                  </a:ext>
                </a:extLst>
              </p:cNvPr>
              <p:cNvCxnSpPr/>
              <p:nvPr/>
            </p:nvCxnSpPr>
            <p:spPr>
              <a:xfrm>
                <a:off x="4016662" y="3415144"/>
                <a:ext cx="0" cy="290946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8AB5366-F109-190D-E4D5-AEF5728351E0}"/>
                  </a:ext>
                </a:extLst>
              </p:cNvPr>
              <p:cNvSpPr/>
              <p:nvPr/>
            </p:nvSpPr>
            <p:spPr>
              <a:xfrm>
                <a:off x="3428952" y="3714615"/>
                <a:ext cx="1175420" cy="585624"/>
              </a:xfrm>
              <a:prstGeom prst="rect">
                <a:avLst/>
              </a:prstGeom>
              <a:solidFill>
                <a:srgbClr val="D5E9FD">
                  <a:alpha val="45000"/>
                </a:srgb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설치대수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합계</a:t>
                </a:r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A6A9EC67-6817-05E8-D4DA-62C2958DFB25}"/>
                </a:ext>
              </a:extLst>
            </p:cNvPr>
            <p:cNvGrpSpPr/>
            <p:nvPr/>
          </p:nvGrpSpPr>
          <p:grpSpPr>
            <a:xfrm>
              <a:off x="4974238" y="3407078"/>
              <a:ext cx="1175420" cy="885095"/>
              <a:chOff x="3428952" y="3415144"/>
              <a:chExt cx="1175420" cy="885095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1E7B6A2D-CCFB-F710-B8C2-803615B188D5}"/>
                  </a:ext>
                </a:extLst>
              </p:cNvPr>
              <p:cNvCxnSpPr/>
              <p:nvPr/>
            </p:nvCxnSpPr>
            <p:spPr>
              <a:xfrm>
                <a:off x="4016662" y="3415144"/>
                <a:ext cx="0" cy="290946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124BD1C-415B-A94F-812E-192FA27C4522}"/>
                  </a:ext>
                </a:extLst>
              </p:cNvPr>
              <p:cNvSpPr/>
              <p:nvPr/>
            </p:nvSpPr>
            <p:spPr>
              <a:xfrm>
                <a:off x="3428952" y="3714615"/>
                <a:ext cx="1175420" cy="585624"/>
              </a:xfrm>
              <a:prstGeom prst="rect">
                <a:avLst/>
              </a:prstGeom>
              <a:solidFill>
                <a:srgbClr val="D5E9FD">
                  <a:alpha val="45000"/>
                </a:srgb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설치대수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합계</a:t>
                </a:r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ACF8262-85C2-9D8F-72DC-843C102D6BDB}"/>
                </a:ext>
              </a:extLst>
            </p:cNvPr>
            <p:cNvGrpSpPr/>
            <p:nvPr/>
          </p:nvGrpSpPr>
          <p:grpSpPr>
            <a:xfrm>
              <a:off x="6396433" y="3403614"/>
              <a:ext cx="1175420" cy="885095"/>
              <a:chOff x="3428952" y="3415144"/>
              <a:chExt cx="1175420" cy="885095"/>
            </a:xfrm>
          </p:grpSpPr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A372DCDE-9E78-B685-CBDB-36B8D3BF2F95}"/>
                  </a:ext>
                </a:extLst>
              </p:cNvPr>
              <p:cNvCxnSpPr/>
              <p:nvPr/>
            </p:nvCxnSpPr>
            <p:spPr>
              <a:xfrm>
                <a:off x="4016662" y="3415144"/>
                <a:ext cx="0" cy="290946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087C52F0-3358-862E-9143-10E76209BAC9}"/>
                  </a:ext>
                </a:extLst>
              </p:cNvPr>
              <p:cNvSpPr/>
              <p:nvPr/>
            </p:nvSpPr>
            <p:spPr>
              <a:xfrm>
                <a:off x="3428952" y="3714615"/>
                <a:ext cx="1175420" cy="585624"/>
              </a:xfrm>
              <a:prstGeom prst="rect">
                <a:avLst/>
              </a:prstGeom>
              <a:solidFill>
                <a:srgbClr val="D5E9FD">
                  <a:alpha val="45000"/>
                </a:srgb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설치대수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합계</a:t>
                </a:r>
                <a:r>
                  <a:rPr lang="en-US" altLang="ko-KR" sz="12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B831B18-837E-CFB4-758F-B6F309FB9390}"/>
              </a:ext>
            </a:extLst>
          </p:cNvPr>
          <p:cNvSpPr/>
          <p:nvPr/>
        </p:nvSpPr>
        <p:spPr>
          <a:xfrm>
            <a:off x="10110181" y="3737697"/>
            <a:ext cx="1165166" cy="585624"/>
          </a:xfrm>
          <a:prstGeom prst="rect">
            <a:avLst/>
          </a:prstGeom>
          <a:solidFill>
            <a:srgbClr val="D5E9FD">
              <a:alpha val="45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 지역별 방문자수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합계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1513D42-A921-0C69-3E0F-6DC8EADDC04B}"/>
              </a:ext>
            </a:extLst>
          </p:cNvPr>
          <p:cNvSpPr/>
          <p:nvPr/>
        </p:nvSpPr>
        <p:spPr>
          <a:xfrm>
            <a:off x="8531490" y="3733800"/>
            <a:ext cx="1165166" cy="932467"/>
          </a:xfrm>
          <a:prstGeom prst="rect">
            <a:avLst/>
          </a:prstGeom>
          <a:solidFill>
            <a:srgbClr val="D5E9FD">
              <a:alpha val="45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면적당 인구수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(2017-2021, 5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개년 평균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875552-0405-450D-87FD-55CE7D55AE3C}"/>
              </a:ext>
            </a:extLst>
          </p:cNvPr>
          <p:cNvSpPr/>
          <p:nvPr/>
        </p:nvSpPr>
        <p:spPr>
          <a:xfrm>
            <a:off x="4880111" y="5376154"/>
            <a:ext cx="1165165" cy="367146"/>
          </a:xfrm>
          <a:prstGeom prst="rect">
            <a:avLst/>
          </a:prstGeom>
          <a:solidFill>
            <a:srgbClr val="CCD1EC">
              <a:alpha val="65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가로등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5B16698-E1C9-4729-ADEF-915C7A517E62}"/>
              </a:ext>
            </a:extLst>
          </p:cNvPr>
          <p:cNvSpPr/>
          <p:nvPr/>
        </p:nvSpPr>
        <p:spPr>
          <a:xfrm>
            <a:off x="4879283" y="6102528"/>
            <a:ext cx="1175420" cy="585624"/>
          </a:xfrm>
          <a:prstGeom prst="rect">
            <a:avLst/>
          </a:prstGeom>
          <a:solidFill>
            <a:srgbClr val="D5E9FD">
              <a:alpha val="45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설치대수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5F67F7E-019B-4CC1-A6BB-EFF0B488910D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>
            <a:off x="5462694" y="5743300"/>
            <a:ext cx="4299" cy="359228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5097D4F2-BB5C-4D6A-81E3-2F7D944B02FB}"/>
              </a:ext>
            </a:extLst>
          </p:cNvPr>
          <p:cNvSpPr/>
          <p:nvPr/>
        </p:nvSpPr>
        <p:spPr>
          <a:xfrm>
            <a:off x="4804749" y="5292818"/>
            <a:ext cx="1337805" cy="1465532"/>
          </a:xfrm>
          <a:prstGeom prst="roundRect">
            <a:avLst>
              <a:gd name="adj" fmla="val 0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5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-415638" y="152216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48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전처리</a:t>
            </a:r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48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범죄율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E03ED1-BCAB-A89C-CCD3-4CFB626F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9" y="1335232"/>
            <a:ext cx="5741682" cy="25591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58C979-1C4A-DBDC-5329-F9832CA20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85" y="4425187"/>
            <a:ext cx="5505570" cy="208290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805F7B-6479-800B-9AE6-A36DB7E7D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278" y="3486462"/>
            <a:ext cx="1389987" cy="28966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5B754D7-5411-D446-202A-6800782A19CF}"/>
              </a:ext>
            </a:extLst>
          </p:cNvPr>
          <p:cNvSpPr txBox="1"/>
          <p:nvPr/>
        </p:nvSpPr>
        <p:spPr>
          <a:xfrm>
            <a:off x="61876" y="983213"/>
            <a:ext cx="677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강력범죄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재산범죄만 기준으로 하여 해당 데이터 추출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234C3A-BB35-4E6C-DD94-8AE2B5A8855E}"/>
              </a:ext>
            </a:extLst>
          </p:cNvPr>
          <p:cNvSpPr txBox="1"/>
          <p:nvPr/>
        </p:nvSpPr>
        <p:spPr>
          <a:xfrm>
            <a:off x="61876" y="4077688"/>
            <a:ext cx="677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지역별 총 범죄 건수 계산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393628-556F-D026-37ED-6FD385ECB48E}"/>
              </a:ext>
            </a:extLst>
          </p:cNvPr>
          <p:cNvSpPr txBox="1"/>
          <p:nvPr/>
        </p:nvSpPr>
        <p:spPr>
          <a:xfrm>
            <a:off x="7006963" y="939100"/>
            <a:ext cx="677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범죄율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 및 행정구역명 변경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E4F3C28-078C-EACA-BC3F-D0A18B3B667C}"/>
              </a:ext>
            </a:extLst>
          </p:cNvPr>
          <p:cNvGrpSpPr/>
          <p:nvPr/>
        </p:nvGrpSpPr>
        <p:grpSpPr>
          <a:xfrm>
            <a:off x="7220288" y="1407289"/>
            <a:ext cx="4253600" cy="1439881"/>
            <a:chOff x="7220288" y="1264319"/>
            <a:chExt cx="4253600" cy="143988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346E4DA-D199-46A3-38B0-4A9772E8A749}"/>
                </a:ext>
              </a:extLst>
            </p:cNvPr>
            <p:cNvGrpSpPr/>
            <p:nvPr/>
          </p:nvGrpSpPr>
          <p:grpSpPr>
            <a:xfrm>
              <a:off x="7220288" y="1264319"/>
              <a:ext cx="2940201" cy="1439881"/>
              <a:chOff x="6979657" y="1264319"/>
              <a:chExt cx="2940201" cy="143988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A95840A-7677-03E5-1290-27B2875CF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79657" y="1264319"/>
                <a:ext cx="2940201" cy="533427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C416985-D635-0B1C-F3D4-285F57D11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18240" y="1802002"/>
                <a:ext cx="2578233" cy="495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46D5130-EF23-DC75-6F32-25E73D64A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9657" y="2361282"/>
                <a:ext cx="2521080" cy="342918"/>
              </a:xfrm>
              <a:prstGeom prst="rect">
                <a:avLst/>
              </a:prstGeom>
            </p:spPr>
          </p:pic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93322CC-19E4-07F2-881C-A802311D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95867" y="1890886"/>
              <a:ext cx="1378021" cy="723937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6A2CE77-8E56-EDC6-BB0C-F6E8B20DF837}"/>
              </a:ext>
            </a:extLst>
          </p:cNvPr>
          <p:cNvSpPr txBox="1"/>
          <p:nvPr/>
        </p:nvSpPr>
        <p:spPr>
          <a:xfrm>
            <a:off x="7006963" y="3077934"/>
            <a:ext cx="677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데이터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df_crime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1104A58-CD88-C3D7-885E-3B3DC4E1F4A9}"/>
              </a:ext>
            </a:extLst>
          </p:cNvPr>
          <p:cNvSpPr/>
          <p:nvPr/>
        </p:nvSpPr>
        <p:spPr>
          <a:xfrm>
            <a:off x="7372510" y="3447266"/>
            <a:ext cx="1310852" cy="2896652"/>
          </a:xfrm>
          <a:prstGeom prst="roundRect">
            <a:avLst/>
          </a:prstGeom>
          <a:solidFill>
            <a:srgbClr val="FFFF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1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EB61F33-7865-5548-94B5-822B32949625}"/>
              </a:ext>
            </a:extLst>
          </p:cNvPr>
          <p:cNvSpPr/>
          <p:nvPr/>
        </p:nvSpPr>
        <p:spPr>
          <a:xfrm>
            <a:off x="-415638" y="152216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4800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전처리</a:t>
            </a:r>
            <a:r>
              <a:rPr lang="en-US" altLang="ko-KR" sz="48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- CCTV</a:t>
            </a:r>
            <a:endParaRPr lang="es-ES" sz="4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08E2B-2B54-2E28-C80D-EBEE485766A3}"/>
              </a:ext>
            </a:extLst>
          </p:cNvPr>
          <p:cNvSpPr txBox="1"/>
          <p:nvPr/>
        </p:nvSpPr>
        <p:spPr>
          <a:xfrm>
            <a:off x="421479" y="1229809"/>
            <a:ext cx="687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[Google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경도를 통한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역지오코딩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D87EE45-1FEE-6318-388F-3EF0C7934C88}"/>
              </a:ext>
            </a:extLst>
          </p:cNvPr>
          <p:cNvGrpSpPr/>
          <p:nvPr/>
        </p:nvGrpSpPr>
        <p:grpSpPr>
          <a:xfrm>
            <a:off x="469605" y="1711352"/>
            <a:ext cx="6617079" cy="4128005"/>
            <a:chOff x="187723" y="1599141"/>
            <a:chExt cx="6617079" cy="41280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0A37E2-667B-55C6-B581-1A7635F2B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723" y="1599141"/>
              <a:ext cx="6617079" cy="412800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286681C-4358-3DAA-D842-F8993BC41610}"/>
                </a:ext>
              </a:extLst>
            </p:cNvPr>
            <p:cNvSpPr/>
            <p:nvPr/>
          </p:nvSpPr>
          <p:spPr>
            <a:xfrm>
              <a:off x="1003777" y="2131308"/>
              <a:ext cx="1952554" cy="61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F59B7F-D388-E479-CAEF-7CF9D11E9E56}"/>
                </a:ext>
              </a:extLst>
            </p:cNvPr>
            <p:cNvSpPr/>
            <p:nvPr/>
          </p:nvSpPr>
          <p:spPr>
            <a:xfrm>
              <a:off x="1038153" y="4360014"/>
              <a:ext cx="1952554" cy="61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D875845-F4DD-488D-1BC7-F445C1CEEEE7}"/>
              </a:ext>
            </a:extLst>
          </p:cNvPr>
          <p:cNvGrpSpPr/>
          <p:nvPr/>
        </p:nvGrpSpPr>
        <p:grpSpPr>
          <a:xfrm>
            <a:off x="8154741" y="870855"/>
            <a:ext cx="3855376" cy="3108820"/>
            <a:chOff x="7920985" y="602723"/>
            <a:chExt cx="3855376" cy="31088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3F6BAD-9213-B60B-2014-4F7903F430B9}"/>
                </a:ext>
              </a:extLst>
            </p:cNvPr>
            <p:cNvSpPr txBox="1"/>
            <p:nvPr/>
          </p:nvSpPr>
          <p:spPr>
            <a:xfrm>
              <a:off x="7996400" y="602723"/>
              <a:ext cx="3779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[Before] - state, city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값이 행정시도명으로 반영되어 있지 않음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4DA8F37-C675-270F-BC62-354CF7013A1F}"/>
                </a:ext>
              </a:extLst>
            </p:cNvPr>
            <p:cNvGrpSpPr/>
            <p:nvPr/>
          </p:nvGrpSpPr>
          <p:grpSpPr>
            <a:xfrm>
              <a:off x="7920985" y="1286542"/>
              <a:ext cx="3484116" cy="2425001"/>
              <a:chOff x="7920985" y="1172765"/>
              <a:chExt cx="3484116" cy="242500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F741057-047C-43B1-DFEF-2C000BE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0985" y="1172765"/>
                <a:ext cx="3484116" cy="2367957"/>
              </a:xfrm>
              <a:prstGeom prst="rect">
                <a:avLst/>
              </a:prstGeom>
            </p:spPr>
          </p:pic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891925E-25CE-E664-9BFD-D192539EC4C6}"/>
                  </a:ext>
                </a:extLst>
              </p:cNvPr>
              <p:cNvSpPr/>
              <p:nvPr/>
            </p:nvSpPr>
            <p:spPr>
              <a:xfrm>
                <a:off x="9192126" y="1229809"/>
                <a:ext cx="941901" cy="2367957"/>
              </a:xfrm>
              <a:prstGeom prst="roundRect">
                <a:avLst/>
              </a:prstGeom>
              <a:solidFill>
                <a:srgbClr val="EA8D8D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0F50391-BE86-D1D2-9119-1D6F29B7C466}"/>
              </a:ext>
            </a:extLst>
          </p:cNvPr>
          <p:cNvGrpSpPr/>
          <p:nvPr/>
        </p:nvGrpSpPr>
        <p:grpSpPr>
          <a:xfrm>
            <a:off x="8154741" y="3925197"/>
            <a:ext cx="4466958" cy="2688075"/>
            <a:chOff x="7920985" y="3684612"/>
            <a:chExt cx="4466958" cy="26880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6526D7-0FA2-1D08-1D34-387D53EF58AB}"/>
                </a:ext>
              </a:extLst>
            </p:cNvPr>
            <p:cNvSpPr txBox="1"/>
            <p:nvPr/>
          </p:nvSpPr>
          <p:spPr>
            <a:xfrm>
              <a:off x="7920985" y="3684612"/>
              <a:ext cx="44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[After]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–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올바른 행정시도명 기입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56F2CBA-B5D8-A0C8-E504-9F60173BEA48}"/>
                </a:ext>
              </a:extLst>
            </p:cNvPr>
            <p:cNvGrpSpPr/>
            <p:nvPr/>
          </p:nvGrpSpPr>
          <p:grpSpPr>
            <a:xfrm>
              <a:off x="7920985" y="4004730"/>
              <a:ext cx="3484116" cy="2367957"/>
              <a:chOff x="7920985" y="4004730"/>
              <a:chExt cx="3484116" cy="236795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33B4AD0-F192-84F9-13F5-FDA27D06F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0985" y="4103157"/>
                <a:ext cx="3484116" cy="2222015"/>
              </a:xfrm>
              <a:prstGeom prst="rect">
                <a:avLst/>
              </a:prstGeom>
            </p:spPr>
          </p:pic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6ECDEBD-F08C-5663-FE05-7934BCB219F1}"/>
                  </a:ext>
                </a:extLst>
              </p:cNvPr>
              <p:cNvSpPr/>
              <p:nvPr/>
            </p:nvSpPr>
            <p:spPr>
              <a:xfrm>
                <a:off x="10211946" y="4004730"/>
                <a:ext cx="1193155" cy="2367957"/>
              </a:xfrm>
              <a:prstGeom prst="roundRect">
                <a:avLst/>
              </a:prstGeom>
              <a:solidFill>
                <a:srgbClr val="FFFF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F696D9B-5176-E687-DE05-825C231187BC}"/>
              </a:ext>
            </a:extLst>
          </p:cNvPr>
          <p:cNvSpPr/>
          <p:nvPr/>
        </p:nvSpPr>
        <p:spPr>
          <a:xfrm>
            <a:off x="7309094" y="3170338"/>
            <a:ext cx="721894" cy="605016"/>
          </a:xfrm>
          <a:prstGeom prst="rightArrow">
            <a:avLst/>
          </a:prstGeom>
          <a:solidFill>
            <a:srgbClr val="A890FE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10777045-335E-4A6F-D9A3-073A139C13B1}"/>
              </a:ext>
            </a:extLst>
          </p:cNvPr>
          <p:cNvSpPr/>
          <p:nvPr/>
        </p:nvSpPr>
        <p:spPr>
          <a:xfrm>
            <a:off x="350077" y="1229809"/>
            <a:ext cx="6820744" cy="4854732"/>
          </a:xfrm>
          <a:prstGeom prst="roundRect">
            <a:avLst>
              <a:gd name="adj" fmla="val 0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rgbClr val="000000"/>
              </a:solidFill>
            </a:endParaRPr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3AA35C6C-616C-4B2E-8A36-77C034D67E12}"/>
              </a:ext>
            </a:extLst>
          </p:cNvPr>
          <p:cNvSpPr/>
          <p:nvPr/>
        </p:nvSpPr>
        <p:spPr>
          <a:xfrm>
            <a:off x="8070604" y="878026"/>
            <a:ext cx="3706593" cy="5827758"/>
          </a:xfrm>
          <a:prstGeom prst="roundRect">
            <a:avLst>
              <a:gd name="adj" fmla="val 0"/>
            </a:avLst>
          </a:prstGeom>
          <a:noFill/>
          <a:ln>
            <a:gradFill>
              <a:gsLst>
                <a:gs pos="0">
                  <a:srgbClr val="EA8D8D"/>
                </a:gs>
                <a:gs pos="100000">
                  <a:srgbClr val="A890F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2512</TotalTime>
  <Words>565</Words>
  <Application>Microsoft Office PowerPoint</Application>
  <PresentationFormat>와이드스크린</PresentationFormat>
  <Paragraphs>140</Paragraphs>
  <Slides>40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Calibri</vt:lpstr>
      <vt:lpstr>나눔스퀘어_ac</vt:lpstr>
      <vt:lpstr>Arial</vt:lpstr>
      <vt:lpstr>Tema de Office</vt:lpstr>
      <vt:lpstr>Diseño personalizado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진광환</dc:creator>
  <cp:lastModifiedBy>진 광환</cp:lastModifiedBy>
  <cp:revision>1</cp:revision>
  <dcterms:modified xsi:type="dcterms:W3CDTF">2023-03-08T09:05:45Z</dcterms:modified>
</cp:coreProperties>
</file>